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56"/>
  </p:notesMasterIdLst>
  <p:sldIdLst>
    <p:sldId id="1243" r:id="rId3"/>
    <p:sldId id="1244" r:id="rId4"/>
    <p:sldId id="1245" r:id="rId5"/>
    <p:sldId id="1246" r:id="rId6"/>
    <p:sldId id="1247" r:id="rId7"/>
    <p:sldId id="1248" r:id="rId8"/>
    <p:sldId id="1249" r:id="rId9"/>
    <p:sldId id="1250" r:id="rId10"/>
    <p:sldId id="1251" r:id="rId11"/>
    <p:sldId id="1252" r:id="rId12"/>
    <p:sldId id="1253" r:id="rId13"/>
    <p:sldId id="1254" r:id="rId14"/>
    <p:sldId id="1255" r:id="rId15"/>
    <p:sldId id="1256" r:id="rId16"/>
    <p:sldId id="1257" r:id="rId17"/>
    <p:sldId id="1258" r:id="rId18"/>
    <p:sldId id="1260" r:id="rId19"/>
    <p:sldId id="1261" r:id="rId20"/>
    <p:sldId id="1262" r:id="rId21"/>
    <p:sldId id="1263" r:id="rId22"/>
    <p:sldId id="1264" r:id="rId23"/>
    <p:sldId id="1265" r:id="rId24"/>
    <p:sldId id="1266" r:id="rId25"/>
    <p:sldId id="1267" r:id="rId26"/>
    <p:sldId id="1269" r:id="rId27"/>
    <p:sldId id="1270" r:id="rId28"/>
    <p:sldId id="1271" r:id="rId29"/>
    <p:sldId id="1272" r:id="rId30"/>
    <p:sldId id="1273" r:id="rId31"/>
    <p:sldId id="1274" r:id="rId32"/>
    <p:sldId id="1276" r:id="rId33"/>
    <p:sldId id="1275" r:id="rId34"/>
    <p:sldId id="1277" r:id="rId35"/>
    <p:sldId id="1278" r:id="rId36"/>
    <p:sldId id="1280" r:id="rId37"/>
    <p:sldId id="1279" r:id="rId38"/>
    <p:sldId id="1281" r:id="rId39"/>
    <p:sldId id="1282" r:id="rId40"/>
    <p:sldId id="1283" r:id="rId41"/>
    <p:sldId id="1284" r:id="rId42"/>
    <p:sldId id="1285" r:id="rId43"/>
    <p:sldId id="1286" r:id="rId44"/>
    <p:sldId id="1287" r:id="rId45"/>
    <p:sldId id="1288" r:id="rId46"/>
    <p:sldId id="1289" r:id="rId47"/>
    <p:sldId id="1290" r:id="rId48"/>
    <p:sldId id="1291" r:id="rId49"/>
    <p:sldId id="1292" r:id="rId50"/>
    <p:sldId id="1293" r:id="rId51"/>
    <p:sldId id="1294" r:id="rId52"/>
    <p:sldId id="1295" r:id="rId53"/>
    <p:sldId id="1296" r:id="rId54"/>
    <p:sldId id="1126" r:id="rId5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776B5"/>
    <a:srgbClr val="8DA0C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1" d="100"/>
          <a:sy n="101" d="100"/>
        </p:scale>
        <p:origin x="87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viewProps" Target="viewProp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presProps" Target="presProp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072867-4EF1-4F1A-9357-C17B25717A66}" type="datetimeFigureOut">
              <a:rPr lang="zh-CN" altLang="en-US" smtClean="0"/>
              <a:t>2022/4/21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1D2308-A048-454B-B9C0-F92A285EC947}" type="slidenum">
              <a:rPr lang="zh-CN" altLang="en-US" smtClean="0"/>
              <a:t>‹#›</a:t>
            </a:fld>
            <a:endParaRPr lang="zh-CN" altLang="en-US"/>
          </a:p>
        </p:txBody>
      </p:sp>
    </p:spTree>
    <p:extLst>
      <p:ext uri="{BB962C8B-B14F-4D97-AF65-F5344CB8AC3E}">
        <p14:creationId xmlns:p14="http://schemas.microsoft.com/office/powerpoint/2010/main" val="1159779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F1D2308-A048-454B-B9C0-F92A285EC947}" type="slidenum">
              <a:rPr lang="zh-CN" altLang="en-US" smtClean="0"/>
              <a:t>47</a:t>
            </a:fld>
            <a:endParaRPr lang="zh-CN" altLang="en-US"/>
          </a:p>
        </p:txBody>
      </p:sp>
    </p:spTree>
    <p:extLst>
      <p:ext uri="{BB962C8B-B14F-4D97-AF65-F5344CB8AC3E}">
        <p14:creationId xmlns:p14="http://schemas.microsoft.com/office/powerpoint/2010/main" val="30773962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F1D2308-A048-454B-B9C0-F92A285EC947}" type="slidenum">
              <a:rPr lang="zh-CN" altLang="en-US" smtClean="0"/>
              <a:t>48</a:t>
            </a:fld>
            <a:endParaRPr lang="zh-CN" altLang="en-US"/>
          </a:p>
        </p:txBody>
      </p:sp>
    </p:spTree>
    <p:extLst>
      <p:ext uri="{BB962C8B-B14F-4D97-AF65-F5344CB8AC3E}">
        <p14:creationId xmlns:p14="http://schemas.microsoft.com/office/powerpoint/2010/main" val="36808582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F1D2308-A048-454B-B9C0-F92A285EC947}" type="slidenum">
              <a:rPr lang="zh-CN" altLang="en-US" smtClean="0"/>
              <a:t>49</a:t>
            </a:fld>
            <a:endParaRPr lang="zh-CN" altLang="en-US"/>
          </a:p>
        </p:txBody>
      </p:sp>
    </p:spTree>
    <p:extLst>
      <p:ext uri="{BB962C8B-B14F-4D97-AF65-F5344CB8AC3E}">
        <p14:creationId xmlns:p14="http://schemas.microsoft.com/office/powerpoint/2010/main" val="28467596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F1D2308-A048-454B-B9C0-F92A285EC947}" type="slidenum">
              <a:rPr lang="zh-CN" altLang="en-US" smtClean="0"/>
              <a:t>50</a:t>
            </a:fld>
            <a:endParaRPr lang="zh-CN" altLang="en-US"/>
          </a:p>
        </p:txBody>
      </p:sp>
    </p:spTree>
    <p:extLst>
      <p:ext uri="{BB962C8B-B14F-4D97-AF65-F5344CB8AC3E}">
        <p14:creationId xmlns:p14="http://schemas.microsoft.com/office/powerpoint/2010/main" val="24006209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F1D2308-A048-454B-B9C0-F92A285EC947}" type="slidenum">
              <a:rPr lang="zh-CN" altLang="en-US" smtClean="0"/>
              <a:t>51</a:t>
            </a:fld>
            <a:endParaRPr lang="zh-CN" altLang="en-US"/>
          </a:p>
        </p:txBody>
      </p:sp>
    </p:spTree>
    <p:extLst>
      <p:ext uri="{BB962C8B-B14F-4D97-AF65-F5344CB8AC3E}">
        <p14:creationId xmlns:p14="http://schemas.microsoft.com/office/powerpoint/2010/main" val="40355864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F1D2308-A048-454B-B9C0-F92A285EC947}" type="slidenum">
              <a:rPr lang="zh-CN" altLang="en-US" smtClean="0"/>
              <a:t>52</a:t>
            </a:fld>
            <a:endParaRPr lang="zh-CN" altLang="en-US"/>
          </a:p>
        </p:txBody>
      </p:sp>
    </p:spTree>
    <p:extLst>
      <p:ext uri="{BB962C8B-B14F-4D97-AF65-F5344CB8AC3E}">
        <p14:creationId xmlns:p14="http://schemas.microsoft.com/office/powerpoint/2010/main" val="7161520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196C89-447D-4317-AE2B-E2BCC13E619F}"/>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3791AC16-6FC0-4696-9FAF-0D351522A43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381B9630-2EAA-4D61-AFF7-E4CC6414C59D}"/>
              </a:ext>
            </a:extLst>
          </p:cNvPr>
          <p:cNvSpPr>
            <a:spLocks noGrp="1"/>
          </p:cNvSpPr>
          <p:nvPr>
            <p:ph type="dt" sz="half" idx="10"/>
          </p:nvPr>
        </p:nvSpPr>
        <p:spPr/>
        <p:txBody>
          <a:bodyPr/>
          <a:lstStyle/>
          <a:p>
            <a:fld id="{56117FD2-8143-4F95-A989-FFB9EA2951E8}" type="datetimeFigureOut">
              <a:rPr lang="zh-CN" altLang="en-US" smtClean="0"/>
              <a:t>2022/4/21</a:t>
            </a:fld>
            <a:endParaRPr lang="zh-CN" altLang="en-US"/>
          </a:p>
        </p:txBody>
      </p:sp>
      <p:sp>
        <p:nvSpPr>
          <p:cNvPr id="5" name="页脚占位符 4">
            <a:extLst>
              <a:ext uri="{FF2B5EF4-FFF2-40B4-BE49-F238E27FC236}">
                <a16:creationId xmlns:a16="http://schemas.microsoft.com/office/drawing/2014/main" id="{0E91E97F-F96D-4A16-A3B1-675B7635A64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46CD255-162C-46E5-A671-29400FB98062}"/>
              </a:ext>
            </a:extLst>
          </p:cNvPr>
          <p:cNvSpPr>
            <a:spLocks noGrp="1"/>
          </p:cNvSpPr>
          <p:nvPr>
            <p:ph type="sldNum" sz="quarter" idx="12"/>
          </p:nvPr>
        </p:nvSpPr>
        <p:spPr/>
        <p:txBody>
          <a:bodyPr/>
          <a:lstStyle/>
          <a:p>
            <a:fld id="{1007D3B6-16C6-435A-AE05-FEB36BD8AC65}" type="slidenum">
              <a:rPr lang="zh-CN" altLang="en-US" smtClean="0"/>
              <a:t>‹#›</a:t>
            </a:fld>
            <a:endParaRPr lang="zh-CN" altLang="en-US"/>
          </a:p>
        </p:txBody>
      </p:sp>
    </p:spTree>
    <p:extLst>
      <p:ext uri="{BB962C8B-B14F-4D97-AF65-F5344CB8AC3E}">
        <p14:creationId xmlns:p14="http://schemas.microsoft.com/office/powerpoint/2010/main" val="5300520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28F98F9-1BED-4A25-A500-C9C2561C04E3}"/>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CC7EB9B6-2B1E-46E8-BD7E-4C7125F58AEA}"/>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9E0E9728-77E0-4570-870C-F2C0849F578D}"/>
              </a:ext>
            </a:extLst>
          </p:cNvPr>
          <p:cNvSpPr>
            <a:spLocks noGrp="1"/>
          </p:cNvSpPr>
          <p:nvPr>
            <p:ph type="dt" sz="half" idx="10"/>
          </p:nvPr>
        </p:nvSpPr>
        <p:spPr/>
        <p:txBody>
          <a:bodyPr/>
          <a:lstStyle/>
          <a:p>
            <a:fld id="{56117FD2-8143-4F95-A989-FFB9EA2951E8}" type="datetimeFigureOut">
              <a:rPr lang="zh-CN" altLang="en-US" smtClean="0"/>
              <a:t>2022/4/21</a:t>
            </a:fld>
            <a:endParaRPr lang="zh-CN" altLang="en-US"/>
          </a:p>
        </p:txBody>
      </p:sp>
      <p:sp>
        <p:nvSpPr>
          <p:cNvPr id="5" name="页脚占位符 4">
            <a:extLst>
              <a:ext uri="{FF2B5EF4-FFF2-40B4-BE49-F238E27FC236}">
                <a16:creationId xmlns:a16="http://schemas.microsoft.com/office/drawing/2014/main" id="{B6B3589F-EDC4-4ACD-970F-F36AE268FE6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6B84ACB5-0F25-480F-AFA9-2B1DC91F5F4A}"/>
              </a:ext>
            </a:extLst>
          </p:cNvPr>
          <p:cNvSpPr>
            <a:spLocks noGrp="1"/>
          </p:cNvSpPr>
          <p:nvPr>
            <p:ph type="sldNum" sz="quarter" idx="12"/>
          </p:nvPr>
        </p:nvSpPr>
        <p:spPr/>
        <p:txBody>
          <a:bodyPr/>
          <a:lstStyle/>
          <a:p>
            <a:fld id="{1007D3B6-16C6-435A-AE05-FEB36BD8AC65}" type="slidenum">
              <a:rPr lang="zh-CN" altLang="en-US" smtClean="0"/>
              <a:t>‹#›</a:t>
            </a:fld>
            <a:endParaRPr lang="zh-CN" altLang="en-US"/>
          </a:p>
        </p:txBody>
      </p:sp>
    </p:spTree>
    <p:extLst>
      <p:ext uri="{BB962C8B-B14F-4D97-AF65-F5344CB8AC3E}">
        <p14:creationId xmlns:p14="http://schemas.microsoft.com/office/powerpoint/2010/main" val="21090656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7177CB4A-0636-46BD-8849-87F8CD2A810D}"/>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3A63A277-E885-4558-80C9-6E25B195B7F4}"/>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F27EFBEB-DDB4-4296-851C-945A1A83D60A}"/>
              </a:ext>
            </a:extLst>
          </p:cNvPr>
          <p:cNvSpPr>
            <a:spLocks noGrp="1"/>
          </p:cNvSpPr>
          <p:nvPr>
            <p:ph type="dt" sz="half" idx="10"/>
          </p:nvPr>
        </p:nvSpPr>
        <p:spPr/>
        <p:txBody>
          <a:bodyPr/>
          <a:lstStyle/>
          <a:p>
            <a:fld id="{56117FD2-8143-4F95-A989-FFB9EA2951E8}" type="datetimeFigureOut">
              <a:rPr lang="zh-CN" altLang="en-US" smtClean="0"/>
              <a:t>2022/4/21</a:t>
            </a:fld>
            <a:endParaRPr lang="zh-CN" altLang="en-US"/>
          </a:p>
        </p:txBody>
      </p:sp>
      <p:sp>
        <p:nvSpPr>
          <p:cNvPr id="5" name="页脚占位符 4">
            <a:extLst>
              <a:ext uri="{FF2B5EF4-FFF2-40B4-BE49-F238E27FC236}">
                <a16:creationId xmlns:a16="http://schemas.microsoft.com/office/drawing/2014/main" id="{21E49ECB-7C82-4202-8E46-5F6F3D0FFE3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56261C1-58CA-44D1-AFEE-AE1AD74AD416}"/>
              </a:ext>
            </a:extLst>
          </p:cNvPr>
          <p:cNvSpPr>
            <a:spLocks noGrp="1"/>
          </p:cNvSpPr>
          <p:nvPr>
            <p:ph type="sldNum" sz="quarter" idx="12"/>
          </p:nvPr>
        </p:nvSpPr>
        <p:spPr/>
        <p:txBody>
          <a:bodyPr/>
          <a:lstStyle/>
          <a:p>
            <a:fld id="{1007D3B6-16C6-435A-AE05-FEB36BD8AC65}" type="slidenum">
              <a:rPr lang="zh-CN" altLang="en-US" smtClean="0"/>
              <a:t>‹#›</a:t>
            </a:fld>
            <a:endParaRPr lang="zh-CN" altLang="en-US"/>
          </a:p>
        </p:txBody>
      </p:sp>
    </p:spTree>
    <p:extLst>
      <p:ext uri="{BB962C8B-B14F-4D97-AF65-F5344CB8AC3E}">
        <p14:creationId xmlns:p14="http://schemas.microsoft.com/office/powerpoint/2010/main" val="42009239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7" name="图片占位符 6">
            <a:extLst>
              <a:ext uri="{FF2B5EF4-FFF2-40B4-BE49-F238E27FC236}">
                <a16:creationId xmlns:a16="http://schemas.microsoft.com/office/drawing/2014/main" id="{084BB70F-A6FD-458B-A03E-270004AC36C8}"/>
              </a:ext>
            </a:extLst>
          </p:cNvPr>
          <p:cNvSpPr>
            <a:spLocks noGrp="1"/>
          </p:cNvSpPr>
          <p:nvPr>
            <p:ph type="pic" sz="quarter" idx="10"/>
          </p:nvPr>
        </p:nvSpPr>
        <p:spPr>
          <a:xfrm>
            <a:off x="0" y="0"/>
            <a:ext cx="12192000" cy="6858000"/>
          </a:xfrm>
        </p:spPr>
        <p:txBody>
          <a:bodyPr/>
          <a:lstStyle/>
          <a:p>
            <a:endParaRPr lang="zh-CN" altLang="en-US"/>
          </a:p>
        </p:txBody>
      </p:sp>
    </p:spTree>
    <p:extLst>
      <p:ext uri="{BB962C8B-B14F-4D97-AF65-F5344CB8AC3E}">
        <p14:creationId xmlns:p14="http://schemas.microsoft.com/office/powerpoint/2010/main" val="32701448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4/21/2022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131575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4/21/2022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538161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4/21/2022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1190234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4/21/2022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2545056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4/21/2022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0685207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4/21/2022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559956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4/21/2022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37937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8B37E66-BA08-4D86-A65A-EF943B66920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F667A96B-B8BC-4D51-A834-437B7DB25E00}"/>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371CECF9-D464-49FC-85DA-B057679C12CE}"/>
              </a:ext>
            </a:extLst>
          </p:cNvPr>
          <p:cNvSpPr>
            <a:spLocks noGrp="1"/>
          </p:cNvSpPr>
          <p:nvPr>
            <p:ph type="dt" sz="half" idx="10"/>
          </p:nvPr>
        </p:nvSpPr>
        <p:spPr/>
        <p:txBody>
          <a:bodyPr/>
          <a:lstStyle/>
          <a:p>
            <a:fld id="{56117FD2-8143-4F95-A989-FFB9EA2951E8}" type="datetimeFigureOut">
              <a:rPr lang="zh-CN" altLang="en-US" smtClean="0"/>
              <a:t>2022/4/21</a:t>
            </a:fld>
            <a:endParaRPr lang="zh-CN" altLang="en-US"/>
          </a:p>
        </p:txBody>
      </p:sp>
      <p:sp>
        <p:nvSpPr>
          <p:cNvPr id="5" name="页脚占位符 4">
            <a:extLst>
              <a:ext uri="{FF2B5EF4-FFF2-40B4-BE49-F238E27FC236}">
                <a16:creationId xmlns:a16="http://schemas.microsoft.com/office/drawing/2014/main" id="{2923CCD2-4542-47E3-93CF-1620688F0B1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47222848-1661-4636-949C-5D2D3B4973B6}"/>
              </a:ext>
            </a:extLst>
          </p:cNvPr>
          <p:cNvSpPr>
            <a:spLocks noGrp="1"/>
          </p:cNvSpPr>
          <p:nvPr>
            <p:ph type="sldNum" sz="quarter" idx="12"/>
          </p:nvPr>
        </p:nvSpPr>
        <p:spPr/>
        <p:txBody>
          <a:bodyPr/>
          <a:lstStyle/>
          <a:p>
            <a:fld id="{1007D3B6-16C6-435A-AE05-FEB36BD8AC65}" type="slidenum">
              <a:rPr lang="zh-CN" altLang="en-US" smtClean="0"/>
              <a:t>‹#›</a:t>
            </a:fld>
            <a:endParaRPr lang="zh-CN" altLang="en-US"/>
          </a:p>
        </p:txBody>
      </p:sp>
    </p:spTree>
    <p:extLst>
      <p:ext uri="{BB962C8B-B14F-4D97-AF65-F5344CB8AC3E}">
        <p14:creationId xmlns:p14="http://schemas.microsoft.com/office/powerpoint/2010/main" val="4028497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4/21/2022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5338118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6"/>
            <a:ext cx="6172200" cy="4873625"/>
          </a:xfrm>
        </p:spPr>
        <p:txBody>
          <a:bodyPr anchor="t"/>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4/21/2022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3184197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4/21/2022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923716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6"/>
            <a:ext cx="2628900" cy="581183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365126"/>
            <a:ext cx="7734300" cy="581183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4/21/2022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0461359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93534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0_Vertical Title and Text">
    <p:spTree>
      <p:nvGrpSpPr>
        <p:cNvPr id="1" name=""/>
        <p:cNvGrpSpPr/>
        <p:nvPr/>
      </p:nvGrpSpPr>
      <p:grpSpPr>
        <a:xfrm>
          <a:off x="0" y="0"/>
          <a:ext cx="0" cy="0"/>
          <a:chOff x="0" y="0"/>
          <a:chExt cx="0" cy="0"/>
        </a:xfrm>
      </p:grpSpPr>
      <p:sp>
        <p:nvSpPr>
          <p:cNvPr id="2" name="Picture Placeholder 7"/>
          <p:cNvSpPr>
            <a:spLocks noGrp="1"/>
          </p:cNvSpPr>
          <p:nvPr>
            <p:ph type="pic" sz="quarter" idx="10"/>
          </p:nvPr>
        </p:nvSpPr>
        <p:spPr>
          <a:xfrm>
            <a:off x="0" y="0"/>
            <a:ext cx="2438400" cy="6858000"/>
          </a:xfrm>
          <a:prstGeom prst="rect">
            <a:avLst/>
          </a:prstGeom>
          <a:solidFill>
            <a:schemeClr val="bg1">
              <a:lumMod val="95000"/>
            </a:schemeClr>
          </a:solidFill>
        </p:spPr>
        <p:txBody>
          <a:bodyPr/>
          <a:lstStyle/>
          <a:p>
            <a:endParaRPr lang="en-US"/>
          </a:p>
        </p:txBody>
      </p:sp>
      <p:sp>
        <p:nvSpPr>
          <p:cNvPr id="3" name="Rectangle 2"/>
          <p:cNvSpPr/>
          <p:nvPr userDrawn="1"/>
        </p:nvSpPr>
        <p:spPr>
          <a:xfrm>
            <a:off x="7924800" y="0"/>
            <a:ext cx="1828800" cy="2514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Tree>
    <p:extLst>
      <p:ext uri="{BB962C8B-B14F-4D97-AF65-F5344CB8AC3E}">
        <p14:creationId xmlns:p14="http://schemas.microsoft.com/office/powerpoint/2010/main" val="4146587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内页">
    <p:bg>
      <p:bgPr>
        <a:solidFill>
          <a:srgbClr val="FAFAFA">
            <a:alpha val="92000"/>
          </a:srgbClr>
        </a:solidFill>
        <a:effectLst/>
      </p:bgPr>
    </p:bg>
    <p:spTree>
      <p:nvGrpSpPr>
        <p:cNvPr id="1" name=""/>
        <p:cNvGrpSpPr/>
        <p:nvPr/>
      </p:nvGrpSpPr>
      <p:grpSpPr>
        <a:xfrm>
          <a:off x="0" y="0"/>
          <a:ext cx="0" cy="0"/>
          <a:chOff x="0" y="0"/>
          <a:chExt cx="0" cy="0"/>
        </a:xfrm>
      </p:grpSpPr>
      <p:sp>
        <p:nvSpPr>
          <p:cNvPr id="2" name="矩形 1"/>
          <p:cNvSpPr/>
          <p:nvPr userDrawn="1"/>
        </p:nvSpPr>
        <p:spPr>
          <a:xfrm>
            <a:off x="0" y="160021"/>
            <a:ext cx="12192000" cy="6253135"/>
          </a:xfrm>
          <a:prstGeom prst="rect">
            <a:avLst/>
          </a:prstGeom>
          <a:solidFill>
            <a:schemeClr val="bg1"/>
          </a:solidFill>
          <a:ln>
            <a:noFill/>
          </a:ln>
          <a:effectLst>
            <a:outerShdw blurRad="393700" dist="177800" dir="5400000" algn="t"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800"/>
          </a:p>
        </p:txBody>
      </p:sp>
      <p:sp>
        <p:nvSpPr>
          <p:cNvPr id="8" name="灯片编号占位符 4"/>
          <p:cNvSpPr txBox="1">
            <a:spLocks/>
          </p:cNvSpPr>
          <p:nvPr userDrawn="1"/>
        </p:nvSpPr>
        <p:spPr>
          <a:xfrm>
            <a:off x="11635152" y="6478470"/>
            <a:ext cx="258083" cy="246221"/>
          </a:xfrm>
          <a:prstGeom prst="rect">
            <a:avLst/>
          </a:prstGeom>
          <a:noFill/>
        </p:spPr>
        <p:txBody>
          <a:bodyPr wrap="none" lIns="0" tIns="0" rIns="0" bIns="0" rtlCol="0" anchor="ctr">
            <a:spAutoFit/>
          </a:bodyPr>
          <a:lstStyle>
            <a:defPPr>
              <a:defRPr lang="zh-CN"/>
            </a:defPPr>
            <a:lvl1pPr marL="0" algn="r" defTabSz="914400" rtl="0" eaLnBrk="1" latinLnBrk="0" hangingPunct="1">
              <a:defRPr lang="en-US" altLang="zh-CN" sz="1400" kern="120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B44C642-52FE-4436-9921-21EF1F32C57C}" type="slidenum">
              <a:rPr lang="zh-CN" altLang="en-US" sz="1600" smtClean="0">
                <a:solidFill>
                  <a:schemeClr val="accent3"/>
                </a:solidFill>
                <a:latin typeface="+mn-lt"/>
              </a:rPr>
              <a:pPr/>
              <a:t>‹#›</a:t>
            </a:fld>
            <a:endParaRPr lang="zh-CN" altLang="en-US" sz="1600">
              <a:solidFill>
                <a:schemeClr val="accent3"/>
              </a:solidFill>
              <a:latin typeface="+mn-lt"/>
            </a:endParaRPr>
          </a:p>
        </p:txBody>
      </p:sp>
      <p:sp>
        <p:nvSpPr>
          <p:cNvPr id="10" name="Line 28"/>
          <p:cNvSpPr>
            <a:spLocks noChangeShapeType="1"/>
          </p:cNvSpPr>
          <p:nvPr userDrawn="1"/>
        </p:nvSpPr>
        <p:spPr bwMode="auto">
          <a:xfrm flipH="1">
            <a:off x="11459303" y="6503525"/>
            <a:ext cx="115024" cy="196107"/>
          </a:xfrm>
          <a:prstGeom prst="line">
            <a:avLst/>
          </a:prstGeom>
          <a:noFill/>
          <a:ln w="6350" cap="flat">
            <a:solidFill>
              <a:schemeClr val="bg1">
                <a:lumMod val="7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sp>
        <p:nvSpPr>
          <p:cNvPr id="12" name="文本框 11"/>
          <p:cNvSpPr txBox="1"/>
          <p:nvPr userDrawn="1"/>
        </p:nvSpPr>
        <p:spPr>
          <a:xfrm>
            <a:off x="341716" y="6516942"/>
            <a:ext cx="4634282" cy="169277"/>
          </a:xfrm>
          <a:prstGeom prst="rect">
            <a:avLst/>
          </a:prstGeom>
          <a:noFill/>
        </p:spPr>
        <p:txBody>
          <a:bodyPr vert="horz" wrap="none" lIns="0" tIns="0" rIns="0" bIns="0" rtlCol="0">
            <a:spAutoFit/>
          </a:bodyPr>
          <a:lstStyle/>
          <a:p>
            <a:r>
              <a:rPr lang="en-US" altLang="zh-CN" sz="1100" spc="300">
                <a:solidFill>
                  <a:schemeClr val="bg1">
                    <a:lumMod val="65000"/>
                  </a:schemeClr>
                </a:solidFill>
              </a:rPr>
              <a:t>SHANGHAI  OOOPIC  TECHNOLOGIES  CO.,LTD.</a:t>
            </a:r>
            <a:endParaRPr lang="zh-CN" altLang="en-US" sz="1100" spc="300">
              <a:solidFill>
                <a:schemeClr val="bg1">
                  <a:lumMod val="65000"/>
                </a:schemeClr>
              </a:solidFill>
            </a:endParaRPr>
          </a:p>
        </p:txBody>
      </p:sp>
      <p:sp>
        <p:nvSpPr>
          <p:cNvPr id="13" name="矩形 12"/>
          <p:cNvSpPr/>
          <p:nvPr userDrawn="1"/>
        </p:nvSpPr>
        <p:spPr>
          <a:xfrm>
            <a:off x="0" y="395947"/>
            <a:ext cx="103517" cy="51566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800"/>
          </a:p>
        </p:txBody>
      </p:sp>
    </p:spTree>
    <p:extLst>
      <p:ext uri="{BB962C8B-B14F-4D97-AF65-F5344CB8AC3E}">
        <p14:creationId xmlns:p14="http://schemas.microsoft.com/office/powerpoint/2010/main" val="24282419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157D338-419E-4CE9-826B-E244B94A2D6C}"/>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6512CBDE-08D9-48EB-9560-74226060A85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B3ABE56E-D3C3-4031-ACF3-5170B38686C0}"/>
              </a:ext>
            </a:extLst>
          </p:cNvPr>
          <p:cNvSpPr>
            <a:spLocks noGrp="1"/>
          </p:cNvSpPr>
          <p:nvPr>
            <p:ph type="dt" sz="half" idx="10"/>
          </p:nvPr>
        </p:nvSpPr>
        <p:spPr/>
        <p:txBody>
          <a:bodyPr/>
          <a:lstStyle/>
          <a:p>
            <a:fld id="{56117FD2-8143-4F95-A989-FFB9EA2951E8}" type="datetimeFigureOut">
              <a:rPr lang="zh-CN" altLang="en-US" smtClean="0"/>
              <a:t>2022/4/21</a:t>
            </a:fld>
            <a:endParaRPr lang="zh-CN" altLang="en-US"/>
          </a:p>
        </p:txBody>
      </p:sp>
      <p:sp>
        <p:nvSpPr>
          <p:cNvPr id="5" name="页脚占位符 4">
            <a:extLst>
              <a:ext uri="{FF2B5EF4-FFF2-40B4-BE49-F238E27FC236}">
                <a16:creationId xmlns:a16="http://schemas.microsoft.com/office/drawing/2014/main" id="{7BADC859-283D-45CD-8DDE-387009A5B5D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7DBDA1C-C132-4F4C-9B45-7B738441EDE8}"/>
              </a:ext>
            </a:extLst>
          </p:cNvPr>
          <p:cNvSpPr>
            <a:spLocks noGrp="1"/>
          </p:cNvSpPr>
          <p:nvPr>
            <p:ph type="sldNum" sz="quarter" idx="12"/>
          </p:nvPr>
        </p:nvSpPr>
        <p:spPr/>
        <p:txBody>
          <a:bodyPr/>
          <a:lstStyle/>
          <a:p>
            <a:fld id="{1007D3B6-16C6-435A-AE05-FEB36BD8AC65}" type="slidenum">
              <a:rPr lang="zh-CN" altLang="en-US" smtClean="0"/>
              <a:t>‹#›</a:t>
            </a:fld>
            <a:endParaRPr lang="zh-CN" altLang="en-US"/>
          </a:p>
        </p:txBody>
      </p:sp>
    </p:spTree>
    <p:extLst>
      <p:ext uri="{BB962C8B-B14F-4D97-AF65-F5344CB8AC3E}">
        <p14:creationId xmlns:p14="http://schemas.microsoft.com/office/powerpoint/2010/main" val="22156770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6374331-CEAF-4C00-8AD9-DA98FCCD589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802346E9-9A5F-479B-8384-4D90C24C5747}"/>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F929E4A4-77BF-4DD1-83A3-1AF20CCAD66C}"/>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680AEA94-9533-4FC6-97B7-AA2E8B349046}"/>
              </a:ext>
            </a:extLst>
          </p:cNvPr>
          <p:cNvSpPr>
            <a:spLocks noGrp="1"/>
          </p:cNvSpPr>
          <p:nvPr>
            <p:ph type="dt" sz="half" idx="10"/>
          </p:nvPr>
        </p:nvSpPr>
        <p:spPr/>
        <p:txBody>
          <a:bodyPr/>
          <a:lstStyle/>
          <a:p>
            <a:fld id="{56117FD2-8143-4F95-A989-FFB9EA2951E8}" type="datetimeFigureOut">
              <a:rPr lang="zh-CN" altLang="en-US" smtClean="0"/>
              <a:t>2022/4/21</a:t>
            </a:fld>
            <a:endParaRPr lang="zh-CN" altLang="en-US"/>
          </a:p>
        </p:txBody>
      </p:sp>
      <p:sp>
        <p:nvSpPr>
          <p:cNvPr id="6" name="页脚占位符 5">
            <a:extLst>
              <a:ext uri="{FF2B5EF4-FFF2-40B4-BE49-F238E27FC236}">
                <a16:creationId xmlns:a16="http://schemas.microsoft.com/office/drawing/2014/main" id="{CA2FABCB-56B8-4766-BF65-C8BBE801AE1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E5994BEC-1B7D-46A2-8B7E-6A5681F2AC19}"/>
              </a:ext>
            </a:extLst>
          </p:cNvPr>
          <p:cNvSpPr>
            <a:spLocks noGrp="1"/>
          </p:cNvSpPr>
          <p:nvPr>
            <p:ph type="sldNum" sz="quarter" idx="12"/>
          </p:nvPr>
        </p:nvSpPr>
        <p:spPr/>
        <p:txBody>
          <a:bodyPr/>
          <a:lstStyle/>
          <a:p>
            <a:fld id="{1007D3B6-16C6-435A-AE05-FEB36BD8AC65}" type="slidenum">
              <a:rPr lang="zh-CN" altLang="en-US" smtClean="0"/>
              <a:t>‹#›</a:t>
            </a:fld>
            <a:endParaRPr lang="zh-CN" altLang="en-US"/>
          </a:p>
        </p:txBody>
      </p:sp>
    </p:spTree>
    <p:extLst>
      <p:ext uri="{BB962C8B-B14F-4D97-AF65-F5344CB8AC3E}">
        <p14:creationId xmlns:p14="http://schemas.microsoft.com/office/powerpoint/2010/main" val="4244016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45093D5-578A-46E9-B769-755877E5B956}"/>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3317463E-D9D1-45B2-AE5E-B7BEA6A4C51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B7EB4D06-47C4-4EB7-9F2E-21F372EC69C8}"/>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BF5CFD12-595E-458B-AEBC-1EB99653C06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46798727-6514-48E8-9BA1-879D048A2C71}"/>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8A5E0BBE-F0B7-4C6F-960B-6504A0446CE1}"/>
              </a:ext>
            </a:extLst>
          </p:cNvPr>
          <p:cNvSpPr>
            <a:spLocks noGrp="1"/>
          </p:cNvSpPr>
          <p:nvPr>
            <p:ph type="dt" sz="half" idx="10"/>
          </p:nvPr>
        </p:nvSpPr>
        <p:spPr/>
        <p:txBody>
          <a:bodyPr/>
          <a:lstStyle/>
          <a:p>
            <a:fld id="{56117FD2-8143-4F95-A989-FFB9EA2951E8}" type="datetimeFigureOut">
              <a:rPr lang="zh-CN" altLang="en-US" smtClean="0"/>
              <a:t>2022/4/21</a:t>
            </a:fld>
            <a:endParaRPr lang="zh-CN" altLang="en-US"/>
          </a:p>
        </p:txBody>
      </p:sp>
      <p:sp>
        <p:nvSpPr>
          <p:cNvPr id="8" name="页脚占位符 7">
            <a:extLst>
              <a:ext uri="{FF2B5EF4-FFF2-40B4-BE49-F238E27FC236}">
                <a16:creationId xmlns:a16="http://schemas.microsoft.com/office/drawing/2014/main" id="{B534B6A2-BA48-43C0-811E-3DD9A5D02927}"/>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78BA229E-66C7-4C47-9A78-22C89BE3F7EE}"/>
              </a:ext>
            </a:extLst>
          </p:cNvPr>
          <p:cNvSpPr>
            <a:spLocks noGrp="1"/>
          </p:cNvSpPr>
          <p:nvPr>
            <p:ph type="sldNum" sz="quarter" idx="12"/>
          </p:nvPr>
        </p:nvSpPr>
        <p:spPr/>
        <p:txBody>
          <a:bodyPr/>
          <a:lstStyle/>
          <a:p>
            <a:fld id="{1007D3B6-16C6-435A-AE05-FEB36BD8AC65}" type="slidenum">
              <a:rPr lang="zh-CN" altLang="en-US" smtClean="0"/>
              <a:t>‹#›</a:t>
            </a:fld>
            <a:endParaRPr lang="zh-CN" altLang="en-US"/>
          </a:p>
        </p:txBody>
      </p:sp>
    </p:spTree>
    <p:extLst>
      <p:ext uri="{BB962C8B-B14F-4D97-AF65-F5344CB8AC3E}">
        <p14:creationId xmlns:p14="http://schemas.microsoft.com/office/powerpoint/2010/main" val="23463898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631E96E-FB84-417B-965F-24ED35BD4BE9}"/>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180F5A78-256A-44A2-8CD1-DC023323F3B3}"/>
              </a:ext>
            </a:extLst>
          </p:cNvPr>
          <p:cNvSpPr>
            <a:spLocks noGrp="1"/>
          </p:cNvSpPr>
          <p:nvPr>
            <p:ph type="dt" sz="half" idx="10"/>
          </p:nvPr>
        </p:nvSpPr>
        <p:spPr/>
        <p:txBody>
          <a:bodyPr/>
          <a:lstStyle/>
          <a:p>
            <a:fld id="{56117FD2-8143-4F95-A989-FFB9EA2951E8}" type="datetimeFigureOut">
              <a:rPr lang="zh-CN" altLang="en-US" smtClean="0"/>
              <a:t>2022/4/21</a:t>
            </a:fld>
            <a:endParaRPr lang="zh-CN" altLang="en-US"/>
          </a:p>
        </p:txBody>
      </p:sp>
      <p:sp>
        <p:nvSpPr>
          <p:cNvPr id="4" name="页脚占位符 3">
            <a:extLst>
              <a:ext uri="{FF2B5EF4-FFF2-40B4-BE49-F238E27FC236}">
                <a16:creationId xmlns:a16="http://schemas.microsoft.com/office/drawing/2014/main" id="{2FDAE2A8-8E6D-4EFE-A7D0-F6E91B45A54B}"/>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4F45D8E3-45DF-413A-AA1B-EFD6B0E0575F}"/>
              </a:ext>
            </a:extLst>
          </p:cNvPr>
          <p:cNvSpPr>
            <a:spLocks noGrp="1"/>
          </p:cNvSpPr>
          <p:nvPr>
            <p:ph type="sldNum" sz="quarter" idx="12"/>
          </p:nvPr>
        </p:nvSpPr>
        <p:spPr/>
        <p:txBody>
          <a:bodyPr/>
          <a:lstStyle/>
          <a:p>
            <a:fld id="{1007D3B6-16C6-435A-AE05-FEB36BD8AC65}" type="slidenum">
              <a:rPr lang="zh-CN" altLang="en-US" smtClean="0"/>
              <a:t>‹#›</a:t>
            </a:fld>
            <a:endParaRPr lang="zh-CN" altLang="en-US"/>
          </a:p>
        </p:txBody>
      </p:sp>
    </p:spTree>
    <p:extLst>
      <p:ext uri="{BB962C8B-B14F-4D97-AF65-F5344CB8AC3E}">
        <p14:creationId xmlns:p14="http://schemas.microsoft.com/office/powerpoint/2010/main" val="20358727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3A81726B-16C8-4C48-93BB-5C9743C0DDDA}"/>
              </a:ext>
            </a:extLst>
          </p:cNvPr>
          <p:cNvSpPr>
            <a:spLocks noGrp="1"/>
          </p:cNvSpPr>
          <p:nvPr>
            <p:ph type="dt" sz="half" idx="10"/>
          </p:nvPr>
        </p:nvSpPr>
        <p:spPr/>
        <p:txBody>
          <a:bodyPr/>
          <a:lstStyle/>
          <a:p>
            <a:fld id="{56117FD2-8143-4F95-A989-FFB9EA2951E8}" type="datetimeFigureOut">
              <a:rPr lang="zh-CN" altLang="en-US" smtClean="0"/>
              <a:t>2022/4/21</a:t>
            </a:fld>
            <a:endParaRPr lang="zh-CN" altLang="en-US"/>
          </a:p>
        </p:txBody>
      </p:sp>
      <p:sp>
        <p:nvSpPr>
          <p:cNvPr id="3" name="页脚占位符 2">
            <a:extLst>
              <a:ext uri="{FF2B5EF4-FFF2-40B4-BE49-F238E27FC236}">
                <a16:creationId xmlns:a16="http://schemas.microsoft.com/office/drawing/2014/main" id="{F8EF3702-8B93-49F1-9814-F91453FF8C93}"/>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775D0BB1-5328-4ACE-887D-2B4BE7AB0B05}"/>
              </a:ext>
            </a:extLst>
          </p:cNvPr>
          <p:cNvSpPr>
            <a:spLocks noGrp="1"/>
          </p:cNvSpPr>
          <p:nvPr>
            <p:ph type="sldNum" sz="quarter" idx="12"/>
          </p:nvPr>
        </p:nvSpPr>
        <p:spPr/>
        <p:txBody>
          <a:bodyPr/>
          <a:lstStyle/>
          <a:p>
            <a:fld id="{1007D3B6-16C6-435A-AE05-FEB36BD8AC65}" type="slidenum">
              <a:rPr lang="zh-CN" altLang="en-US" smtClean="0"/>
              <a:t>‹#›</a:t>
            </a:fld>
            <a:endParaRPr lang="zh-CN" altLang="en-US"/>
          </a:p>
        </p:txBody>
      </p:sp>
    </p:spTree>
    <p:extLst>
      <p:ext uri="{BB962C8B-B14F-4D97-AF65-F5344CB8AC3E}">
        <p14:creationId xmlns:p14="http://schemas.microsoft.com/office/powerpoint/2010/main" val="1897315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9675F99-FC69-4673-8268-9FA01765D64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E5EF2324-F262-4840-BC83-10DC1252CD3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FC8FB806-5167-4A32-80C9-5400F743769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08E3CABE-FC3E-4B11-B1F1-D19110DBC66D}"/>
              </a:ext>
            </a:extLst>
          </p:cNvPr>
          <p:cNvSpPr>
            <a:spLocks noGrp="1"/>
          </p:cNvSpPr>
          <p:nvPr>
            <p:ph type="dt" sz="half" idx="10"/>
          </p:nvPr>
        </p:nvSpPr>
        <p:spPr/>
        <p:txBody>
          <a:bodyPr/>
          <a:lstStyle/>
          <a:p>
            <a:fld id="{56117FD2-8143-4F95-A989-FFB9EA2951E8}" type="datetimeFigureOut">
              <a:rPr lang="zh-CN" altLang="en-US" smtClean="0"/>
              <a:t>2022/4/21</a:t>
            </a:fld>
            <a:endParaRPr lang="zh-CN" altLang="en-US"/>
          </a:p>
        </p:txBody>
      </p:sp>
      <p:sp>
        <p:nvSpPr>
          <p:cNvPr id="6" name="页脚占位符 5">
            <a:extLst>
              <a:ext uri="{FF2B5EF4-FFF2-40B4-BE49-F238E27FC236}">
                <a16:creationId xmlns:a16="http://schemas.microsoft.com/office/drawing/2014/main" id="{754FCB5E-862C-4AB1-89F3-FB78C76C823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19FE6C92-CFB7-464F-ACCD-F8A47DAB0EFF}"/>
              </a:ext>
            </a:extLst>
          </p:cNvPr>
          <p:cNvSpPr>
            <a:spLocks noGrp="1"/>
          </p:cNvSpPr>
          <p:nvPr>
            <p:ph type="sldNum" sz="quarter" idx="12"/>
          </p:nvPr>
        </p:nvSpPr>
        <p:spPr/>
        <p:txBody>
          <a:bodyPr/>
          <a:lstStyle/>
          <a:p>
            <a:fld id="{1007D3B6-16C6-435A-AE05-FEB36BD8AC65}" type="slidenum">
              <a:rPr lang="zh-CN" altLang="en-US" smtClean="0"/>
              <a:t>‹#›</a:t>
            </a:fld>
            <a:endParaRPr lang="zh-CN" altLang="en-US"/>
          </a:p>
        </p:txBody>
      </p:sp>
    </p:spTree>
    <p:extLst>
      <p:ext uri="{BB962C8B-B14F-4D97-AF65-F5344CB8AC3E}">
        <p14:creationId xmlns:p14="http://schemas.microsoft.com/office/powerpoint/2010/main" val="41013771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6DC5F59-DBB8-4BE2-A1E5-63847993C69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92229AE1-FF5C-4407-8A4B-AF51FC2334A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281D626D-5257-41BE-A5E0-5B69980343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C638CF00-71D8-4CDB-9199-32A318689DFC}"/>
              </a:ext>
            </a:extLst>
          </p:cNvPr>
          <p:cNvSpPr>
            <a:spLocks noGrp="1"/>
          </p:cNvSpPr>
          <p:nvPr>
            <p:ph type="dt" sz="half" idx="10"/>
          </p:nvPr>
        </p:nvSpPr>
        <p:spPr/>
        <p:txBody>
          <a:bodyPr/>
          <a:lstStyle/>
          <a:p>
            <a:fld id="{56117FD2-8143-4F95-A989-FFB9EA2951E8}" type="datetimeFigureOut">
              <a:rPr lang="zh-CN" altLang="en-US" smtClean="0"/>
              <a:t>2022/4/21</a:t>
            </a:fld>
            <a:endParaRPr lang="zh-CN" altLang="en-US"/>
          </a:p>
        </p:txBody>
      </p:sp>
      <p:sp>
        <p:nvSpPr>
          <p:cNvPr id="6" name="页脚占位符 5">
            <a:extLst>
              <a:ext uri="{FF2B5EF4-FFF2-40B4-BE49-F238E27FC236}">
                <a16:creationId xmlns:a16="http://schemas.microsoft.com/office/drawing/2014/main" id="{46BB9805-198A-4826-A285-0BEA2888FA8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4B954BAC-D6AB-4EA1-98B4-20B22D9CDCA2}"/>
              </a:ext>
            </a:extLst>
          </p:cNvPr>
          <p:cNvSpPr>
            <a:spLocks noGrp="1"/>
          </p:cNvSpPr>
          <p:nvPr>
            <p:ph type="sldNum" sz="quarter" idx="12"/>
          </p:nvPr>
        </p:nvSpPr>
        <p:spPr/>
        <p:txBody>
          <a:bodyPr/>
          <a:lstStyle/>
          <a:p>
            <a:fld id="{1007D3B6-16C6-435A-AE05-FEB36BD8AC65}" type="slidenum">
              <a:rPr lang="zh-CN" altLang="en-US" smtClean="0"/>
              <a:t>‹#›</a:t>
            </a:fld>
            <a:endParaRPr lang="zh-CN" altLang="en-US"/>
          </a:p>
        </p:txBody>
      </p:sp>
    </p:spTree>
    <p:extLst>
      <p:ext uri="{BB962C8B-B14F-4D97-AF65-F5344CB8AC3E}">
        <p14:creationId xmlns:p14="http://schemas.microsoft.com/office/powerpoint/2010/main" val="3474672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68B74FE2-473C-42CF-B408-1E930F30D19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9466DB40-7D29-442D-8F35-D7B0F9E8F2C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D7704A8E-0434-4B38-A942-B0A48DDB3EF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117FD2-8143-4F95-A989-FFB9EA2951E8}" type="datetimeFigureOut">
              <a:rPr lang="zh-CN" altLang="en-US" smtClean="0"/>
              <a:t>2022/4/21</a:t>
            </a:fld>
            <a:endParaRPr lang="zh-CN" altLang="en-US"/>
          </a:p>
        </p:txBody>
      </p:sp>
      <p:sp>
        <p:nvSpPr>
          <p:cNvPr id="5" name="页脚占位符 4">
            <a:extLst>
              <a:ext uri="{FF2B5EF4-FFF2-40B4-BE49-F238E27FC236}">
                <a16:creationId xmlns:a16="http://schemas.microsoft.com/office/drawing/2014/main" id="{EC482003-1A48-4642-9396-9BBD2FC7D25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C02D8287-0216-4CD9-8F19-06B75AFC0D6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07D3B6-16C6-435A-AE05-FEB36BD8AC65}" type="slidenum">
              <a:rPr lang="zh-CN" altLang="en-US" smtClean="0"/>
              <a:t>‹#›</a:t>
            </a:fld>
            <a:endParaRPr lang="zh-CN" altLang="en-US"/>
          </a:p>
        </p:txBody>
      </p:sp>
    </p:spTree>
    <p:extLst>
      <p:ext uri="{BB962C8B-B14F-4D97-AF65-F5344CB8AC3E}">
        <p14:creationId xmlns:p14="http://schemas.microsoft.com/office/powerpoint/2010/main" val="16321239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4/21/2022</a:t>
            </a:fld>
            <a:endParaRPr lang="en-US" dirty="0"/>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8780913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4" r:id="rId13"/>
    <p:sldLayoutId id="2147483678" r:id="rId14"/>
    <p:sldLayoutId id="2147483683" r:id="rId15"/>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4.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4.xml"/><Relationship Id="rId5" Type="http://schemas.openxmlformats.org/officeDocument/2006/relationships/image" Target="../media/image43.png"/><Relationship Id="rId4" Type="http://schemas.openxmlformats.org/officeDocument/2006/relationships/image" Target="../media/image42.png"/></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4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4.xml"/></Relationships>
</file>

<file path=ppt/slides/_rels/slide4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4.xml"/></Relationships>
</file>

<file path=ppt/slides/_rels/slide4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4.xml"/></Relationships>
</file>

<file path=ppt/slides/_rels/slide4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4.xml"/></Relationships>
</file>

<file path=ppt/slides/_rels/slide4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4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xml"/><Relationship Id="rId1" Type="http://schemas.openxmlformats.org/officeDocument/2006/relationships/slideLayout" Target="../slideLayouts/slideLayout24.xml"/><Relationship Id="rId5" Type="http://schemas.openxmlformats.org/officeDocument/2006/relationships/image" Target="../media/image58.png"/><Relationship Id="rId4" Type="http://schemas.openxmlformats.org/officeDocument/2006/relationships/image" Target="../media/image57.png"/></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4.xml"/></Relationships>
</file>

<file path=ppt/slides/_rels/slide5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5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5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4.xml"/><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100000">
              <a:srgbClr val="5877B6"/>
            </a:gs>
            <a:gs pos="0">
              <a:srgbClr val="465E96"/>
            </a:gs>
          </a:gsLst>
          <a:lin ang="0" scaled="0"/>
        </a:gradFill>
        <a:effectLst/>
      </p:bgPr>
    </p:bg>
    <p:spTree>
      <p:nvGrpSpPr>
        <p:cNvPr id="1" name=""/>
        <p:cNvGrpSpPr/>
        <p:nvPr/>
      </p:nvGrpSpPr>
      <p:grpSpPr>
        <a:xfrm>
          <a:off x="0" y="0"/>
          <a:ext cx="0" cy="0"/>
          <a:chOff x="0" y="0"/>
          <a:chExt cx="0" cy="0"/>
        </a:xfrm>
      </p:grpSpPr>
      <p:sp>
        <p:nvSpPr>
          <p:cNvPr id="20" name="任意多边形: 形状 19">
            <a:extLst>
              <a:ext uri="{FF2B5EF4-FFF2-40B4-BE49-F238E27FC236}">
                <a16:creationId xmlns:a16="http://schemas.microsoft.com/office/drawing/2014/main" id="{D035236D-571F-4E36-8D43-B076A39B1BC9}"/>
              </a:ext>
            </a:extLst>
          </p:cNvPr>
          <p:cNvSpPr>
            <a:spLocks/>
          </p:cNvSpPr>
          <p:nvPr/>
        </p:nvSpPr>
        <p:spPr bwMode="auto">
          <a:xfrm>
            <a:off x="5295296" y="0"/>
            <a:ext cx="6896704" cy="6858000"/>
          </a:xfrm>
          <a:custGeom>
            <a:avLst/>
            <a:gdLst>
              <a:gd name="connsiteX0" fmla="*/ 0 w 5172528"/>
              <a:gd name="connsiteY0" fmla="*/ 0 h 5143500"/>
              <a:gd name="connsiteX1" fmla="*/ 5057233 w 5172528"/>
              <a:gd name="connsiteY1" fmla="*/ 0 h 5143500"/>
              <a:gd name="connsiteX2" fmla="*/ 5172528 w 5172528"/>
              <a:gd name="connsiteY2" fmla="*/ 0 h 5143500"/>
              <a:gd name="connsiteX3" fmla="*/ 5172528 w 5172528"/>
              <a:gd name="connsiteY3" fmla="*/ 5143500 h 5143500"/>
              <a:gd name="connsiteX4" fmla="*/ 5170060 w 5172528"/>
              <a:gd name="connsiteY4" fmla="*/ 5143500 h 5143500"/>
              <a:gd name="connsiteX5" fmla="*/ 2422279 w 5172528"/>
              <a:gd name="connsiteY5" fmla="*/ 5143500 h 5143500"/>
              <a:gd name="connsiteX6" fmla="*/ 2157109 w 5172528"/>
              <a:gd name="connsiteY6" fmla="*/ 4979789 h 5143500"/>
              <a:gd name="connsiteX7" fmla="*/ 1200711 w 5172528"/>
              <a:gd name="connsiteY7" fmla="*/ 4759524 h 5143500"/>
              <a:gd name="connsiteX8" fmla="*/ 378388 w 5172528"/>
              <a:gd name="connsiteY8" fmla="*/ 4271367 h 5143500"/>
              <a:gd name="connsiteX9" fmla="*/ 345614 w 5172528"/>
              <a:gd name="connsiteY9" fmla="*/ 3443883 h 5143500"/>
              <a:gd name="connsiteX10" fmla="*/ 768694 w 5172528"/>
              <a:gd name="connsiteY10" fmla="*/ 2702719 h 5143500"/>
              <a:gd name="connsiteX11" fmla="*/ 1194753 w 5172528"/>
              <a:gd name="connsiteY11" fmla="*/ 1163836 h 5143500"/>
              <a:gd name="connsiteX12" fmla="*/ 1188794 w 5172528"/>
              <a:gd name="connsiteY12" fmla="*/ 1151930 h 5143500"/>
              <a:gd name="connsiteX13" fmla="*/ 670372 w 5172528"/>
              <a:gd name="connsiteY13" fmla="*/ 514945 h 5143500"/>
              <a:gd name="connsiteX14" fmla="*/ 32774 w 5172528"/>
              <a:gd name="connsiteY14" fmla="*/ 32742 h 5143500"/>
              <a:gd name="connsiteX15" fmla="*/ 0 w 5172528"/>
              <a:gd name="connsiteY15" fmla="*/ 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172528" h="5143500">
                <a:moveTo>
                  <a:pt x="0" y="0"/>
                </a:moveTo>
                <a:cubicBezTo>
                  <a:pt x="0" y="0"/>
                  <a:pt x="0" y="0"/>
                  <a:pt x="5057233" y="0"/>
                </a:cubicBezTo>
                <a:lnTo>
                  <a:pt x="5172528" y="0"/>
                </a:lnTo>
                <a:lnTo>
                  <a:pt x="5172528" y="5143500"/>
                </a:lnTo>
                <a:lnTo>
                  <a:pt x="5170060" y="5143500"/>
                </a:lnTo>
                <a:cubicBezTo>
                  <a:pt x="4777520" y="5143500"/>
                  <a:pt x="3992440" y="5143500"/>
                  <a:pt x="2422279" y="5143500"/>
                </a:cubicBezTo>
                <a:cubicBezTo>
                  <a:pt x="2344813" y="5080992"/>
                  <a:pt x="2255430" y="5024438"/>
                  <a:pt x="2157109" y="4979789"/>
                </a:cubicBezTo>
                <a:cubicBezTo>
                  <a:pt x="1859166" y="4845844"/>
                  <a:pt x="1522490" y="4827985"/>
                  <a:pt x="1200711" y="4759524"/>
                </a:cubicBezTo>
                <a:cubicBezTo>
                  <a:pt x="878933" y="4694039"/>
                  <a:pt x="542257" y="4557117"/>
                  <a:pt x="378388" y="4271367"/>
                </a:cubicBezTo>
                <a:cubicBezTo>
                  <a:pt x="235375" y="4024313"/>
                  <a:pt x="250273" y="3711774"/>
                  <a:pt x="345614" y="3443883"/>
                </a:cubicBezTo>
                <a:cubicBezTo>
                  <a:pt x="443936" y="3175992"/>
                  <a:pt x="610784" y="2940844"/>
                  <a:pt x="768694" y="2702719"/>
                </a:cubicBezTo>
                <a:cubicBezTo>
                  <a:pt x="1039822" y="2288977"/>
                  <a:pt x="1379477" y="1669852"/>
                  <a:pt x="1194753" y="1163836"/>
                </a:cubicBezTo>
                <a:cubicBezTo>
                  <a:pt x="1191773" y="1157883"/>
                  <a:pt x="1191773" y="1154906"/>
                  <a:pt x="1188794" y="1151930"/>
                </a:cubicBezTo>
                <a:cubicBezTo>
                  <a:pt x="1090472" y="895945"/>
                  <a:pt x="878933" y="684610"/>
                  <a:pt x="670372" y="514945"/>
                </a:cubicBezTo>
                <a:cubicBezTo>
                  <a:pt x="464792" y="348258"/>
                  <a:pt x="235375" y="205383"/>
                  <a:pt x="32774" y="32742"/>
                </a:cubicBezTo>
                <a:cubicBezTo>
                  <a:pt x="20856" y="20836"/>
                  <a:pt x="11918" y="1190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no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black"/>
              </a:solidFill>
              <a:effectLst/>
              <a:uLnTx/>
              <a:uFillTx/>
              <a:latin typeface="Open Sans"/>
              <a:ea typeface="+mn-ea"/>
              <a:cs typeface="+mn-cs"/>
            </a:endParaRPr>
          </a:p>
        </p:txBody>
      </p:sp>
      <p:pic>
        <p:nvPicPr>
          <p:cNvPr id="3" name="图形 2">
            <a:extLst>
              <a:ext uri="{FF2B5EF4-FFF2-40B4-BE49-F238E27FC236}">
                <a16:creationId xmlns:a16="http://schemas.microsoft.com/office/drawing/2014/main" id="{6B72358E-5066-44AE-966F-C4584C0B71F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066060" y="727360"/>
            <a:ext cx="4557485" cy="5145085"/>
          </a:xfrm>
          <a:prstGeom prst="rect">
            <a:avLst/>
          </a:prstGeom>
        </p:spPr>
      </p:pic>
      <p:sp>
        <p:nvSpPr>
          <p:cNvPr id="14" name="TextBox 21">
            <a:extLst>
              <a:ext uri="{FF2B5EF4-FFF2-40B4-BE49-F238E27FC236}">
                <a16:creationId xmlns:a16="http://schemas.microsoft.com/office/drawing/2014/main" id="{2AACAD38-307E-4B9C-B067-BDDD4FE3A4E6}"/>
              </a:ext>
            </a:extLst>
          </p:cNvPr>
          <p:cNvSpPr txBox="1"/>
          <p:nvPr/>
        </p:nvSpPr>
        <p:spPr>
          <a:xfrm>
            <a:off x="1450265" y="2012235"/>
            <a:ext cx="3336198" cy="1200329"/>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72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项 目 </a:t>
            </a:r>
            <a:r>
              <a:rPr kumimoji="0" lang="en-US" altLang="zh-CN" sz="72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2</a:t>
            </a:r>
            <a:endParaRPr kumimoji="0" lang="id-ID" sz="72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15" name="TextBox 21">
            <a:extLst>
              <a:ext uri="{FF2B5EF4-FFF2-40B4-BE49-F238E27FC236}">
                <a16:creationId xmlns:a16="http://schemas.microsoft.com/office/drawing/2014/main" id="{FCA8A889-F7F0-4C2F-9809-D0BE99891A69}"/>
              </a:ext>
            </a:extLst>
          </p:cNvPr>
          <p:cNvSpPr txBox="1"/>
          <p:nvPr/>
        </p:nvSpPr>
        <p:spPr>
          <a:xfrm>
            <a:off x="496327" y="3361991"/>
            <a:ext cx="5494897" cy="707886"/>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常用服务的配置和使用</a:t>
            </a:r>
            <a:endParaRPr kumimoji="0" lang="id-ID" sz="40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776006789"/>
      </p:ext>
    </p:extLst>
  </p:cSld>
  <p:clrMapOvr>
    <a:masterClrMapping/>
  </p:clrMapOvr>
  <mc:AlternateContent xmlns:mc="http://schemas.openxmlformats.org/markup-compatibility/2006" xmlns:p14="http://schemas.microsoft.com/office/powerpoint/2010/main">
    <mc:Choice Requires="p14">
      <p:transition p14:dur="30" advClick="0" advTm="3000"/>
    </mc:Choice>
    <mc:Fallback xmlns="">
      <p:transition advClick="0" advTm="300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1254254" y="2301168"/>
            <a:ext cx="9699496" cy="2859565"/>
          </a:xfrm>
          <a:prstGeom prst="rect">
            <a:avLst/>
          </a:prstGeom>
          <a:noFill/>
        </p:spPr>
        <p:txBody>
          <a:bodyPr wrap="square" lIns="0" tIns="0" rIns="0" bIns="0" rtlCol="0">
            <a:spAutoFit/>
          </a:bodyPr>
          <a:lstStyle/>
          <a:p>
            <a:pPr lvl="0" indent="457200">
              <a:lnSpc>
                <a:spcPct val="150000"/>
              </a:lnSpc>
            </a:pPr>
            <a:r>
              <a:rPr lang="en-US" altLang="zh-CN" dirty="0">
                <a:solidFill>
                  <a:prstClr val="black"/>
                </a:solidFill>
                <a:latin typeface="微软雅黑" panose="020B0503020204020204" pitchFamily="34" charset="-122"/>
                <a:ea typeface="微软雅黑" panose="020B0503020204020204" pitchFamily="34" charset="-122"/>
              </a:rPr>
              <a:t>1. IP</a:t>
            </a:r>
            <a:r>
              <a:rPr lang="zh-CN" altLang="en-US" dirty="0"/>
              <a:t>地址和域名</a:t>
            </a:r>
            <a:endParaRPr lang="en-US" altLang="zh-CN" dirty="0"/>
          </a:p>
          <a:p>
            <a:pPr indent="457200">
              <a:lnSpc>
                <a:spcPct val="150000"/>
              </a:lnSpc>
            </a:pPr>
            <a:r>
              <a:rPr lang="en-US" altLang="zh-CN" dirty="0"/>
              <a:t>IP</a:t>
            </a:r>
            <a:r>
              <a:rPr lang="zh-CN" altLang="en-US" dirty="0"/>
              <a:t>地址作为网络节点（用户</a:t>
            </a:r>
            <a:r>
              <a:rPr lang="en-US" altLang="zh-CN" dirty="0"/>
              <a:t>PC</a:t>
            </a:r>
            <a:r>
              <a:rPr lang="zh-CN" altLang="en-US" dirty="0"/>
              <a:t>、服务器及所有的联网设备）的唯一标识，就像公民的身份证一样。它是计算机或者其他网络设备在网路上的根本性的基础标识。</a:t>
            </a:r>
          </a:p>
          <a:p>
            <a:pPr lvl="0" indent="457200">
              <a:lnSpc>
                <a:spcPct val="150000"/>
              </a:lnSpc>
            </a:pPr>
            <a:endParaRPr lang="en-US" altLang="zh-CN" dirty="0">
              <a:solidFill>
                <a:prstClr val="black"/>
              </a:solidFill>
              <a:latin typeface="微软雅黑" panose="020B0503020204020204" pitchFamily="34" charset="-122"/>
              <a:ea typeface="微软雅黑" panose="020B0503020204020204" pitchFamily="34" charset="-122"/>
            </a:endParaRPr>
          </a:p>
          <a:p>
            <a:pPr lvl="0" indent="457200">
              <a:lnSpc>
                <a:spcPct val="150000"/>
              </a:lnSpc>
            </a:pPr>
            <a:r>
              <a:rPr lang="zh-CN" altLang="fr-FR" dirty="0">
                <a:solidFill>
                  <a:prstClr val="black"/>
                </a:solidFill>
                <a:latin typeface="微软雅黑" panose="020B0503020204020204" pitchFamily="34" charset="-122"/>
                <a:ea typeface="微软雅黑" panose="020B0503020204020204" pitchFamily="34" charset="-122"/>
              </a:rPr>
              <a:t>域名（</a:t>
            </a:r>
            <a:r>
              <a:rPr lang="fr-FR" altLang="zh-CN" dirty="0">
                <a:solidFill>
                  <a:prstClr val="black"/>
                </a:solidFill>
                <a:latin typeface="微软雅黑" panose="020B0503020204020204" pitchFamily="34" charset="-122"/>
                <a:ea typeface="微软雅黑" panose="020B0503020204020204" pitchFamily="34" charset="-122"/>
              </a:rPr>
              <a:t>Domain Name</a:t>
            </a:r>
            <a:r>
              <a:rPr lang="zh-CN" altLang="fr-FR" dirty="0">
                <a:solidFill>
                  <a:prstClr val="black"/>
                </a:solidFill>
                <a:latin typeface="微软雅黑" panose="020B0503020204020204" pitchFamily="34" charset="-122"/>
                <a:ea typeface="微软雅黑" panose="020B0503020204020204" pitchFamily="34" charset="-122"/>
              </a:rPr>
              <a:t>）也由两部分构成，即主机名</a:t>
            </a:r>
            <a:r>
              <a:rPr lang="fr-FR" altLang="zh-CN" dirty="0">
                <a:solidFill>
                  <a:prstClr val="black"/>
                </a:solidFill>
                <a:latin typeface="微软雅黑" panose="020B0503020204020204" pitchFamily="34" charset="-122"/>
                <a:ea typeface="微软雅黑" panose="020B0503020204020204" pitchFamily="34" charset="-122"/>
              </a:rPr>
              <a:t>+</a:t>
            </a:r>
            <a:r>
              <a:rPr lang="zh-CN" altLang="fr-FR" dirty="0">
                <a:solidFill>
                  <a:prstClr val="black"/>
                </a:solidFill>
                <a:latin typeface="微软雅黑" panose="020B0503020204020204" pitchFamily="34" charset="-122"/>
                <a:ea typeface="微软雅黑" panose="020B0503020204020204" pitchFamily="34" charset="-122"/>
              </a:rPr>
              <a:t>所属域。主机名标识服务器，所属域标识属于哪一个组织部门。例如</a:t>
            </a:r>
            <a:r>
              <a:rPr lang="fr-FR" altLang="zh-CN" dirty="0">
                <a:solidFill>
                  <a:prstClr val="black"/>
                </a:solidFill>
                <a:latin typeface="微软雅黑" panose="020B0503020204020204" pitchFamily="34" charset="-122"/>
                <a:ea typeface="微软雅黑" panose="020B0503020204020204" pitchFamily="34" charset="-122"/>
              </a:rPr>
              <a:t>www.sohu.com</a:t>
            </a:r>
            <a:r>
              <a:rPr lang="zh-CN" altLang="fr-FR" dirty="0">
                <a:solidFill>
                  <a:prstClr val="black"/>
                </a:solidFill>
                <a:latin typeface="微软雅黑" panose="020B0503020204020204" pitchFamily="34" charset="-122"/>
                <a:ea typeface="微软雅黑" panose="020B0503020204020204" pitchFamily="34" charset="-122"/>
              </a:rPr>
              <a:t>中，</a:t>
            </a:r>
            <a:r>
              <a:rPr lang="fr-FR" altLang="zh-CN" dirty="0">
                <a:solidFill>
                  <a:prstClr val="black"/>
                </a:solidFill>
                <a:latin typeface="微软雅黑" panose="020B0503020204020204" pitchFamily="34" charset="-122"/>
                <a:ea typeface="微软雅黑" panose="020B0503020204020204" pitchFamily="34" charset="-122"/>
              </a:rPr>
              <a:t>www</a:t>
            </a:r>
            <a:r>
              <a:rPr lang="zh-CN" altLang="fr-FR" dirty="0">
                <a:solidFill>
                  <a:prstClr val="black"/>
                </a:solidFill>
                <a:latin typeface="微软雅黑" panose="020B0503020204020204" pitchFamily="34" charset="-122"/>
                <a:ea typeface="微软雅黑" panose="020B0503020204020204" pitchFamily="34" charset="-122"/>
              </a:rPr>
              <a:t>是服务器的标识名称，</a:t>
            </a:r>
            <a:r>
              <a:rPr lang="fr-FR" altLang="zh-CN" dirty="0">
                <a:solidFill>
                  <a:prstClr val="black"/>
                </a:solidFill>
                <a:latin typeface="微软雅黑" panose="020B0503020204020204" pitchFamily="34" charset="-122"/>
                <a:ea typeface="微软雅黑" panose="020B0503020204020204" pitchFamily="34" charset="-122"/>
              </a:rPr>
              <a:t>sohu.com</a:t>
            </a:r>
            <a:r>
              <a:rPr lang="zh-CN" altLang="fr-FR" dirty="0">
                <a:solidFill>
                  <a:prstClr val="black"/>
                </a:solidFill>
                <a:latin typeface="微软雅黑" panose="020B0503020204020204" pitchFamily="34" charset="-122"/>
                <a:ea typeface="微软雅黑" panose="020B0503020204020204" pitchFamily="34" charset="-122"/>
              </a:rPr>
              <a:t>是所属域。</a:t>
            </a:r>
            <a:endParaRPr lang="en-US" altLang="zh-CN" dirty="0">
              <a:solidFill>
                <a:prstClr val="black"/>
              </a:solidFill>
              <a:latin typeface="微软雅黑" panose="020B0503020204020204" pitchFamily="34" charset="-122"/>
              <a:ea typeface="微软雅黑" panose="020B0503020204020204" pitchFamily="34" charset="-122"/>
            </a:endParaRPr>
          </a:p>
        </p:txBody>
      </p:sp>
      <p:sp>
        <p:nvSpPr>
          <p:cNvPr id="11" name="矩形 10">
            <a:extLst>
              <a:ext uri="{FF2B5EF4-FFF2-40B4-BE49-F238E27FC236}">
                <a16:creationId xmlns:a16="http://schemas.microsoft.com/office/drawing/2014/main" id="{F1D77C0F-FCD1-4F00-AB87-1DC6DAEC9899}"/>
              </a:ext>
            </a:extLst>
          </p:cNvPr>
          <p:cNvSpPr/>
          <p:nvPr/>
        </p:nvSpPr>
        <p:spPr>
          <a:xfrm>
            <a:off x="3781454" y="275999"/>
            <a:ext cx="8410546"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3419206"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.3  </a:t>
            </a:r>
            <a:r>
              <a:rPr lang="zh-CN" altLang="en-US"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常见服务与对应端口</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471792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2.3.1</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基础服务</a:t>
            </a:r>
          </a:p>
        </p:txBody>
      </p:sp>
    </p:spTree>
    <p:extLst>
      <p:ext uri="{BB962C8B-B14F-4D97-AF65-F5344CB8AC3E}">
        <p14:creationId xmlns:p14="http://schemas.microsoft.com/office/powerpoint/2010/main" val="156243647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1254254" y="2301168"/>
            <a:ext cx="9699496" cy="2859565"/>
          </a:xfrm>
          <a:prstGeom prst="rect">
            <a:avLst/>
          </a:prstGeom>
          <a:noFill/>
        </p:spPr>
        <p:txBody>
          <a:bodyPr wrap="square" lIns="0" tIns="0" rIns="0" bIns="0" rtlCol="0">
            <a:spAutoFit/>
          </a:bodyPr>
          <a:lstStyle/>
          <a:p>
            <a:pPr lvl="0" indent="457200">
              <a:lnSpc>
                <a:spcPct val="150000"/>
              </a:lnSpc>
            </a:pPr>
            <a:r>
              <a:rPr lang="en-US" altLang="zh-CN" dirty="0">
                <a:solidFill>
                  <a:prstClr val="black"/>
                </a:solidFill>
                <a:latin typeface="微软雅黑" panose="020B0503020204020204" pitchFamily="34" charset="-122"/>
                <a:ea typeface="微软雅黑" panose="020B0503020204020204" pitchFamily="34" charset="-122"/>
              </a:rPr>
              <a:t>2. </a:t>
            </a:r>
            <a:r>
              <a:rPr lang="en-US" altLang="zh-CN" dirty="0"/>
              <a:t>DHCP</a:t>
            </a:r>
            <a:r>
              <a:rPr lang="zh-CN" altLang="en-US" dirty="0"/>
              <a:t>与</a:t>
            </a:r>
            <a:r>
              <a:rPr lang="en-US" altLang="zh-CN" dirty="0"/>
              <a:t>DNS</a:t>
            </a:r>
          </a:p>
          <a:p>
            <a:pPr indent="457200">
              <a:lnSpc>
                <a:spcPct val="150000"/>
              </a:lnSpc>
            </a:pPr>
            <a:r>
              <a:rPr lang="zh-CN" altLang="en-US" dirty="0"/>
              <a:t>通过</a:t>
            </a:r>
            <a:r>
              <a:rPr lang="en-US" altLang="zh-CN" dirty="0"/>
              <a:t>DHCP</a:t>
            </a:r>
            <a:r>
              <a:rPr lang="zh-CN" altLang="en-US" dirty="0"/>
              <a:t>服务，每台主机联网时，从</a:t>
            </a:r>
            <a:r>
              <a:rPr lang="en-US" altLang="zh-CN" dirty="0"/>
              <a:t>DHCP</a:t>
            </a:r>
            <a:r>
              <a:rPr lang="zh-CN" altLang="en-US" dirty="0"/>
              <a:t>服务器申请一个</a:t>
            </a:r>
            <a:r>
              <a:rPr lang="en-US" altLang="zh-CN" dirty="0"/>
              <a:t>P</a:t>
            </a:r>
            <a:r>
              <a:rPr lang="zh-CN" altLang="en-US" dirty="0"/>
              <a:t>地址设置使用：使用完毕后，</a:t>
            </a:r>
            <a:r>
              <a:rPr lang="en-US" altLang="zh-CN" dirty="0"/>
              <a:t>P</a:t>
            </a:r>
            <a:r>
              <a:rPr lang="zh-CN" altLang="en-US" dirty="0"/>
              <a:t>地址可以回收，再提供给其他用户使用。只需要配置好</a:t>
            </a:r>
            <a:r>
              <a:rPr lang="en-US" altLang="zh-CN" dirty="0"/>
              <a:t>DHCP</a:t>
            </a:r>
            <a:r>
              <a:rPr lang="zh-CN" altLang="en-US" dirty="0"/>
              <a:t>服务，就不用操心</a:t>
            </a:r>
            <a:r>
              <a:rPr lang="en-US" altLang="zh-CN" dirty="0"/>
              <a:t>P</a:t>
            </a:r>
            <a:r>
              <a:rPr lang="zh-CN" altLang="en-US" dirty="0"/>
              <a:t>地址设置的问题了。</a:t>
            </a:r>
          </a:p>
          <a:p>
            <a:pPr indent="457200">
              <a:lnSpc>
                <a:spcPct val="150000"/>
              </a:lnSpc>
            </a:pPr>
            <a:r>
              <a:rPr lang="zh-CN" altLang="en-US" dirty="0"/>
              <a:t>访问服务器需要的是</a:t>
            </a:r>
            <a:r>
              <a:rPr lang="en-US" altLang="zh-CN" dirty="0"/>
              <a:t>P</a:t>
            </a:r>
            <a:r>
              <a:rPr lang="zh-CN" altLang="en-US" dirty="0"/>
              <a:t>地址，用户平常使用的是域名，所以需要一种服务把</a:t>
            </a:r>
            <a:r>
              <a:rPr lang="en-US" altLang="zh-CN" dirty="0"/>
              <a:t>P</a:t>
            </a:r>
            <a:r>
              <a:rPr lang="zh-CN" altLang="en-US" dirty="0"/>
              <a:t>地址和域名关联起来，这就是</a:t>
            </a:r>
            <a:r>
              <a:rPr lang="en-US" altLang="zh-CN" dirty="0"/>
              <a:t>DNS</a:t>
            </a:r>
            <a:r>
              <a:rPr lang="zh-CN" altLang="en-US" dirty="0"/>
              <a:t>服务。通过</a:t>
            </a:r>
            <a:r>
              <a:rPr lang="en-US" altLang="zh-CN" dirty="0"/>
              <a:t>DNS</a:t>
            </a:r>
            <a:r>
              <a:rPr lang="zh-CN" altLang="en-US" dirty="0"/>
              <a:t>服务，用户才可以正常使用域名访问服务器。每次访问服务器时，</a:t>
            </a:r>
            <a:r>
              <a:rPr lang="en-US" altLang="zh-CN" dirty="0"/>
              <a:t>DNS</a:t>
            </a:r>
            <a:r>
              <a:rPr lang="zh-CN" altLang="en-US" dirty="0"/>
              <a:t>服务会帮助用户把域名解析成为</a:t>
            </a:r>
            <a:r>
              <a:rPr lang="en-US" altLang="zh-CN" dirty="0"/>
              <a:t>P</a:t>
            </a:r>
            <a:r>
              <a:rPr lang="zh-CN" altLang="en-US" dirty="0"/>
              <a:t>地址，然后用</a:t>
            </a:r>
            <a:r>
              <a:rPr lang="en-US" altLang="zh-CN" dirty="0"/>
              <a:t>P</a:t>
            </a:r>
            <a:r>
              <a:rPr lang="zh-CN" altLang="en-US" dirty="0"/>
              <a:t>地址去访问服务器。</a:t>
            </a:r>
            <a:endParaRPr lang="en-US" altLang="zh-CN" dirty="0">
              <a:solidFill>
                <a:prstClr val="black"/>
              </a:solidFill>
              <a:latin typeface="微软雅黑" panose="020B0503020204020204" pitchFamily="34" charset="-122"/>
              <a:ea typeface="微软雅黑" panose="020B0503020204020204" pitchFamily="34" charset="-122"/>
            </a:endParaRPr>
          </a:p>
        </p:txBody>
      </p:sp>
      <p:sp>
        <p:nvSpPr>
          <p:cNvPr id="11" name="矩形 10">
            <a:extLst>
              <a:ext uri="{FF2B5EF4-FFF2-40B4-BE49-F238E27FC236}">
                <a16:creationId xmlns:a16="http://schemas.microsoft.com/office/drawing/2014/main" id="{F1D77C0F-FCD1-4F00-AB87-1DC6DAEC9899}"/>
              </a:ext>
            </a:extLst>
          </p:cNvPr>
          <p:cNvSpPr/>
          <p:nvPr/>
        </p:nvSpPr>
        <p:spPr>
          <a:xfrm>
            <a:off x="3781454" y="275999"/>
            <a:ext cx="8410546"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3419206"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.3  </a:t>
            </a:r>
            <a:r>
              <a:rPr lang="zh-CN" altLang="en-US"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常见服务与对应端口</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471792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2.3.1</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基础服务</a:t>
            </a:r>
          </a:p>
        </p:txBody>
      </p:sp>
    </p:spTree>
    <p:extLst>
      <p:ext uri="{BB962C8B-B14F-4D97-AF65-F5344CB8AC3E}">
        <p14:creationId xmlns:p14="http://schemas.microsoft.com/office/powerpoint/2010/main" val="34473482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1254254" y="2301168"/>
            <a:ext cx="9699496" cy="3690562"/>
          </a:xfrm>
          <a:prstGeom prst="rect">
            <a:avLst/>
          </a:prstGeom>
          <a:noFill/>
        </p:spPr>
        <p:txBody>
          <a:bodyPr wrap="square" lIns="0" tIns="0" rIns="0" bIns="0" rtlCol="0">
            <a:spAutoFit/>
          </a:bodyPr>
          <a:lstStyle/>
          <a:p>
            <a:pPr lvl="0" indent="457200">
              <a:lnSpc>
                <a:spcPct val="150000"/>
              </a:lnSpc>
            </a:pPr>
            <a:r>
              <a:rPr lang="en-US" altLang="zh-CN" dirty="0">
                <a:solidFill>
                  <a:prstClr val="black"/>
                </a:solidFill>
                <a:latin typeface="微软雅黑" panose="020B0503020204020204" pitchFamily="34" charset="-122"/>
                <a:ea typeface="微软雅黑" panose="020B0503020204020204" pitchFamily="34" charset="-122"/>
              </a:rPr>
              <a:t>1. Web</a:t>
            </a:r>
            <a:r>
              <a:rPr lang="zh-CN" altLang="en-US" dirty="0">
                <a:solidFill>
                  <a:prstClr val="black"/>
                </a:solidFill>
                <a:latin typeface="微软雅黑" panose="020B0503020204020204" pitchFamily="34" charset="-122"/>
                <a:ea typeface="微软雅黑" panose="020B0503020204020204" pitchFamily="34" charset="-122"/>
              </a:rPr>
              <a:t>服务</a:t>
            </a:r>
            <a:endParaRPr lang="en-US" altLang="zh-CN" dirty="0">
              <a:solidFill>
                <a:prstClr val="black"/>
              </a:solidFill>
              <a:latin typeface="微软雅黑" panose="020B0503020204020204" pitchFamily="34" charset="-122"/>
              <a:ea typeface="微软雅黑" panose="020B0503020204020204" pitchFamily="34" charset="-122"/>
            </a:endParaRPr>
          </a:p>
          <a:p>
            <a:pPr lvl="0" indent="457200">
              <a:lnSpc>
                <a:spcPct val="150000"/>
              </a:lnSpc>
            </a:pPr>
            <a:r>
              <a:rPr lang="en-US" altLang="zh-CN" dirty="0"/>
              <a:t>Wb</a:t>
            </a:r>
            <a:r>
              <a:rPr lang="zh-CN" altLang="en-US" dirty="0"/>
              <a:t>服务是“客户端</a:t>
            </a:r>
            <a:r>
              <a:rPr lang="en-US" altLang="zh-CN" dirty="0"/>
              <a:t>/</a:t>
            </a:r>
            <a:r>
              <a:rPr lang="zh-CN" altLang="en-US" dirty="0"/>
              <a:t>服务器”工作模式，用户使用浏览器作为客户端来访问服务器上的网站，这种模式也常常被称为“浏览器</a:t>
            </a:r>
            <a:r>
              <a:rPr lang="en-US" altLang="zh-CN" dirty="0"/>
              <a:t>/</a:t>
            </a:r>
            <a:r>
              <a:rPr lang="zh-CN" altLang="en-US" dirty="0"/>
              <a:t>服务器”工作模式。</a:t>
            </a:r>
            <a:endParaRPr lang="en-US" altLang="zh-CN" dirty="0"/>
          </a:p>
          <a:p>
            <a:pPr indent="457200">
              <a:lnSpc>
                <a:spcPct val="150000"/>
              </a:lnSpc>
            </a:pPr>
            <a:r>
              <a:rPr lang="en-US" altLang="zh-CN" dirty="0">
                <a:solidFill>
                  <a:prstClr val="black"/>
                </a:solidFill>
                <a:latin typeface="微软雅黑" panose="020B0503020204020204" pitchFamily="34" charset="-122"/>
                <a:ea typeface="微软雅黑" panose="020B0503020204020204" pitchFamily="34" charset="-122"/>
              </a:rPr>
              <a:t>2. </a:t>
            </a:r>
            <a:r>
              <a:rPr lang="en-US" altLang="zh-CN" dirty="0"/>
              <a:t>FTP</a:t>
            </a:r>
            <a:r>
              <a:rPr lang="zh-CN" altLang="en-US" dirty="0"/>
              <a:t>服务</a:t>
            </a:r>
          </a:p>
          <a:p>
            <a:pPr indent="457200">
              <a:lnSpc>
                <a:spcPct val="150000"/>
              </a:lnSpc>
            </a:pPr>
            <a:r>
              <a:rPr lang="en-US" altLang="zh-CN" dirty="0"/>
              <a:t>FTP</a:t>
            </a:r>
            <a:r>
              <a:rPr lang="zh-CN" altLang="en-US" dirty="0"/>
              <a:t>用于</a:t>
            </a:r>
            <a:r>
              <a:rPr lang="en-US" altLang="zh-CN" dirty="0"/>
              <a:t>Internet</a:t>
            </a:r>
            <a:r>
              <a:rPr lang="zh-CN" altLang="en-US" dirty="0"/>
              <a:t>上文件的双向传输。支持</a:t>
            </a:r>
            <a:r>
              <a:rPr lang="en-US" altLang="zh-CN" dirty="0"/>
              <a:t>FTP</a:t>
            </a:r>
            <a:r>
              <a:rPr lang="zh-CN" altLang="en-US" dirty="0"/>
              <a:t>的服务器就是</a:t>
            </a:r>
            <a:r>
              <a:rPr lang="en-US" altLang="zh-CN" dirty="0"/>
              <a:t>FTP</a:t>
            </a:r>
            <a:r>
              <a:rPr lang="zh-CN" altLang="en-US" dirty="0"/>
              <a:t>服务器。</a:t>
            </a:r>
          </a:p>
          <a:p>
            <a:pPr lvl="0" indent="457200">
              <a:lnSpc>
                <a:spcPct val="150000"/>
              </a:lnSpc>
            </a:pPr>
            <a:r>
              <a:rPr lang="en-US" altLang="zh-CN" dirty="0">
                <a:solidFill>
                  <a:prstClr val="black"/>
                </a:solidFill>
                <a:latin typeface="微软雅黑" panose="020B0503020204020204" pitchFamily="34" charset="-122"/>
                <a:ea typeface="微软雅黑" panose="020B0503020204020204" pitchFamily="34" charset="-122"/>
              </a:rPr>
              <a:t>3. </a:t>
            </a:r>
            <a:r>
              <a:rPr lang="zh-CN" altLang="en-US" dirty="0">
                <a:solidFill>
                  <a:prstClr val="black"/>
                </a:solidFill>
                <a:latin typeface="微软雅黑" panose="020B0503020204020204" pitchFamily="34" charset="-122"/>
                <a:ea typeface="微软雅黑" panose="020B0503020204020204" pitchFamily="34" charset="-122"/>
              </a:rPr>
              <a:t>电子邮件服务</a:t>
            </a:r>
            <a:endParaRPr lang="en-US" altLang="zh-CN" dirty="0">
              <a:solidFill>
                <a:prstClr val="black"/>
              </a:solidFill>
              <a:latin typeface="微软雅黑" panose="020B0503020204020204" pitchFamily="34" charset="-122"/>
              <a:ea typeface="微软雅黑" panose="020B0503020204020204" pitchFamily="34" charset="-122"/>
            </a:endParaRPr>
          </a:p>
          <a:p>
            <a:pPr lvl="0" indent="457200">
              <a:lnSpc>
                <a:spcPct val="150000"/>
              </a:lnSpc>
            </a:pPr>
            <a:r>
              <a:rPr lang="zh-CN" altLang="en-US" dirty="0"/>
              <a:t>当发送电子邮件时，这封邮件由发信人的邮件服务器发出，并根据收信人的地址判断对方的邮件接收服务器，而将这封信发送到该服务器上，收信人要收取邮件，可以随时访问自己邮件服务器上的信箱。</a:t>
            </a:r>
            <a:endParaRPr lang="en-US" altLang="zh-CN" dirty="0">
              <a:solidFill>
                <a:prstClr val="black"/>
              </a:solidFill>
              <a:latin typeface="微软雅黑" panose="020B0503020204020204" pitchFamily="34" charset="-122"/>
              <a:ea typeface="微软雅黑" panose="020B0503020204020204" pitchFamily="34" charset="-122"/>
            </a:endParaRPr>
          </a:p>
        </p:txBody>
      </p:sp>
      <p:sp>
        <p:nvSpPr>
          <p:cNvPr id="11" name="矩形 10">
            <a:extLst>
              <a:ext uri="{FF2B5EF4-FFF2-40B4-BE49-F238E27FC236}">
                <a16:creationId xmlns:a16="http://schemas.microsoft.com/office/drawing/2014/main" id="{F1D77C0F-FCD1-4F00-AB87-1DC6DAEC9899}"/>
              </a:ext>
            </a:extLst>
          </p:cNvPr>
          <p:cNvSpPr/>
          <p:nvPr/>
        </p:nvSpPr>
        <p:spPr>
          <a:xfrm>
            <a:off x="3781454" y="275999"/>
            <a:ext cx="8410546"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3419206"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.3  </a:t>
            </a:r>
            <a:r>
              <a:rPr lang="zh-CN" altLang="en-US"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常见服务与对应端口</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471792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2.3.2</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常用服务</a:t>
            </a:r>
          </a:p>
        </p:txBody>
      </p:sp>
    </p:spTree>
    <p:extLst>
      <p:ext uri="{BB962C8B-B14F-4D97-AF65-F5344CB8AC3E}">
        <p14:creationId xmlns:p14="http://schemas.microsoft.com/office/powerpoint/2010/main" val="785337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a16="http://schemas.microsoft.com/office/drawing/2014/main" id="{F1D77C0F-FCD1-4F00-AB87-1DC6DAEC9899}"/>
              </a:ext>
            </a:extLst>
          </p:cNvPr>
          <p:cNvSpPr/>
          <p:nvPr/>
        </p:nvSpPr>
        <p:spPr>
          <a:xfrm>
            <a:off x="3781454" y="275999"/>
            <a:ext cx="8410546"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3419206"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.3  </a:t>
            </a:r>
            <a:r>
              <a:rPr lang="zh-CN" altLang="en-US"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常见服务与对应端口</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471792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2.3.3</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服务与端口地址</a:t>
            </a:r>
          </a:p>
        </p:txBody>
      </p:sp>
      <p:sp>
        <p:nvSpPr>
          <p:cNvPr id="21" name="文本框 20">
            <a:extLst>
              <a:ext uri="{FF2B5EF4-FFF2-40B4-BE49-F238E27FC236}">
                <a16:creationId xmlns:a16="http://schemas.microsoft.com/office/drawing/2014/main" id="{64814035-5B00-48FB-9115-1C2EC3AC8890}"/>
              </a:ext>
            </a:extLst>
          </p:cNvPr>
          <p:cNvSpPr txBox="1"/>
          <p:nvPr/>
        </p:nvSpPr>
        <p:spPr>
          <a:xfrm>
            <a:off x="4959475" y="2069849"/>
            <a:ext cx="2638425"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600" dirty="0">
                <a:solidFill>
                  <a:srgbClr val="0070C0"/>
                </a:solidFill>
                <a:latin typeface="Open Sans"/>
              </a:rPr>
              <a:t>常见服务和端口</a:t>
            </a:r>
            <a:endParaRPr kumimoji="0" lang="zh-CN" altLang="en-US" sz="1600" b="0" i="0" u="none" strike="noStrike" kern="1200" cap="none" spc="0" normalizeH="0" baseline="0" noProof="0" dirty="0">
              <a:ln>
                <a:noFill/>
              </a:ln>
              <a:solidFill>
                <a:srgbClr val="0070C0"/>
              </a:solidFill>
              <a:effectLst/>
              <a:uLnTx/>
              <a:uFillTx/>
              <a:latin typeface="Open Sans"/>
              <a:ea typeface="+mn-ea"/>
              <a:cs typeface="+mn-cs"/>
            </a:endParaRPr>
          </a:p>
        </p:txBody>
      </p:sp>
      <p:pic>
        <p:nvPicPr>
          <p:cNvPr id="3" name="图片 2">
            <a:extLst>
              <a:ext uri="{FF2B5EF4-FFF2-40B4-BE49-F238E27FC236}">
                <a16:creationId xmlns:a16="http://schemas.microsoft.com/office/drawing/2014/main" id="{7D6ECF22-072E-4CFB-AB5E-9D11DCA07AEF}"/>
              </a:ext>
            </a:extLst>
          </p:cNvPr>
          <p:cNvPicPr>
            <a:picLocks noChangeAspect="1"/>
          </p:cNvPicPr>
          <p:nvPr/>
        </p:nvPicPr>
        <p:blipFill>
          <a:blip r:embed="rId2"/>
          <a:stretch>
            <a:fillRect/>
          </a:stretch>
        </p:blipFill>
        <p:spPr>
          <a:xfrm>
            <a:off x="2703004" y="2514110"/>
            <a:ext cx="6976493" cy="1829780"/>
          </a:xfrm>
          <a:prstGeom prst="rect">
            <a:avLst/>
          </a:prstGeom>
        </p:spPr>
      </p:pic>
      <p:pic>
        <p:nvPicPr>
          <p:cNvPr id="5" name="图片 4">
            <a:extLst>
              <a:ext uri="{FF2B5EF4-FFF2-40B4-BE49-F238E27FC236}">
                <a16:creationId xmlns:a16="http://schemas.microsoft.com/office/drawing/2014/main" id="{B1547993-474C-4CD1-8649-623356B117DF}"/>
              </a:ext>
            </a:extLst>
          </p:cNvPr>
          <p:cNvPicPr>
            <a:picLocks noChangeAspect="1"/>
          </p:cNvPicPr>
          <p:nvPr/>
        </p:nvPicPr>
        <p:blipFill>
          <a:blip r:embed="rId3"/>
          <a:stretch>
            <a:fillRect/>
          </a:stretch>
        </p:blipFill>
        <p:spPr>
          <a:xfrm>
            <a:off x="2703003" y="4343890"/>
            <a:ext cx="6976493" cy="1784344"/>
          </a:xfrm>
          <a:prstGeom prst="rect">
            <a:avLst/>
          </a:prstGeom>
        </p:spPr>
      </p:pic>
    </p:spTree>
    <p:extLst>
      <p:ext uri="{BB962C8B-B14F-4D97-AF65-F5344CB8AC3E}">
        <p14:creationId xmlns:p14="http://schemas.microsoft.com/office/powerpoint/2010/main" val="3580203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891538" y="2751411"/>
            <a:ext cx="3468623" cy="2541850"/>
          </a:xfrm>
          <a:prstGeom prst="rect">
            <a:avLst/>
          </a:prstGeom>
          <a:noFill/>
        </p:spPr>
        <p:txBody>
          <a:bodyPr wrap="square" lIns="0" tIns="0" rIns="0" bIns="0" rtlCol="0">
            <a:spAutoFit/>
          </a:bodyPr>
          <a:lstStyle/>
          <a:p>
            <a:pPr lvl="0" indent="457200">
              <a:lnSpc>
                <a:spcPct val="150000"/>
              </a:lnSpc>
            </a:pPr>
            <a:r>
              <a:rPr lang="en-US" altLang="zh-CN" sz="1600" dirty="0">
                <a:solidFill>
                  <a:prstClr val="black"/>
                </a:solidFill>
                <a:latin typeface="微软雅黑" panose="020B0503020204020204" pitchFamily="34" charset="-122"/>
                <a:ea typeface="微软雅黑" panose="020B0503020204020204" pitchFamily="34" charset="-122"/>
              </a:rPr>
              <a:t>yum</a:t>
            </a:r>
            <a:r>
              <a:rPr lang="zh-CN" altLang="en-US" sz="1600" dirty="0">
                <a:solidFill>
                  <a:prstClr val="black"/>
                </a:solidFill>
                <a:latin typeface="微软雅黑" panose="020B0503020204020204" pitchFamily="34" charset="-122"/>
                <a:ea typeface="微软雅黑" panose="020B0503020204020204" pitchFamily="34" charset="-122"/>
              </a:rPr>
              <a:t>是现在</a:t>
            </a:r>
            <a:r>
              <a:rPr lang="en-US" altLang="zh-CN" sz="1600" dirty="0">
                <a:solidFill>
                  <a:prstClr val="black"/>
                </a:solidFill>
                <a:latin typeface="微软雅黑" panose="020B0503020204020204" pitchFamily="34" charset="-122"/>
                <a:ea typeface="微软雅黑" panose="020B0503020204020204" pitchFamily="34" charset="-122"/>
              </a:rPr>
              <a:t>Linux</a:t>
            </a:r>
            <a:r>
              <a:rPr lang="zh-CN" altLang="en-US" sz="1600" dirty="0">
                <a:solidFill>
                  <a:prstClr val="black"/>
                </a:solidFill>
                <a:latin typeface="微软雅黑" panose="020B0503020204020204" pitchFamily="34" charset="-122"/>
                <a:ea typeface="微软雅黑" panose="020B0503020204020204" pitchFamily="34" charset="-122"/>
              </a:rPr>
              <a:t>操作系统下流行的软件管理工具之一，也是</a:t>
            </a:r>
            <a:r>
              <a:rPr lang="en-US" altLang="zh-CN" sz="1600" dirty="0">
                <a:solidFill>
                  <a:prstClr val="black"/>
                </a:solidFill>
                <a:latin typeface="微软雅黑" panose="020B0503020204020204" pitchFamily="34" charset="-122"/>
                <a:ea typeface="微软雅黑" panose="020B0503020204020204" pitchFamily="34" charset="-122"/>
              </a:rPr>
              <a:t>CentOS Linux7</a:t>
            </a:r>
            <a:r>
              <a:rPr lang="zh-CN" altLang="en-US" sz="1600" dirty="0">
                <a:solidFill>
                  <a:prstClr val="black"/>
                </a:solidFill>
                <a:latin typeface="微软雅黑" panose="020B0503020204020204" pitchFamily="34" charset="-122"/>
                <a:ea typeface="微软雅黑" panose="020B0503020204020204" pitchFamily="34" charset="-122"/>
              </a:rPr>
              <a:t>的默认软件包管理器。</a:t>
            </a:r>
            <a:r>
              <a:rPr lang="en-US" altLang="zh-CN" sz="1600" dirty="0">
                <a:solidFill>
                  <a:prstClr val="black"/>
                </a:solidFill>
                <a:latin typeface="微软雅黑" panose="020B0503020204020204" pitchFamily="34" charset="-122"/>
                <a:ea typeface="微软雅黑" panose="020B0503020204020204" pitchFamily="34" charset="-122"/>
              </a:rPr>
              <a:t>yum</a:t>
            </a:r>
            <a:r>
              <a:rPr lang="zh-CN" altLang="en-US" sz="1600" dirty="0">
                <a:solidFill>
                  <a:prstClr val="black"/>
                </a:solidFill>
                <a:latin typeface="微软雅黑" panose="020B0503020204020204" pitchFamily="34" charset="-122"/>
                <a:ea typeface="微软雅黑" panose="020B0503020204020204" pitchFamily="34" charset="-122"/>
              </a:rPr>
              <a:t>可以自动化地升级、安装和移除</a:t>
            </a:r>
            <a:r>
              <a:rPr lang="en-US" altLang="zh-CN" sz="1600" dirty="0">
                <a:solidFill>
                  <a:prstClr val="black"/>
                </a:solidFill>
                <a:latin typeface="微软雅黑" panose="020B0503020204020204" pitchFamily="34" charset="-122"/>
                <a:ea typeface="微软雅黑" panose="020B0503020204020204" pitchFamily="34" charset="-122"/>
              </a:rPr>
              <a:t>rpm</a:t>
            </a:r>
            <a:r>
              <a:rPr lang="zh-CN" altLang="en-US" sz="1600" dirty="0">
                <a:solidFill>
                  <a:prstClr val="black"/>
                </a:solidFill>
                <a:latin typeface="微软雅黑" panose="020B0503020204020204" pitchFamily="34" charset="-122"/>
                <a:ea typeface="微软雅黑" panose="020B0503020204020204" pitchFamily="34" charset="-122"/>
              </a:rPr>
              <a:t>包，收集</a:t>
            </a:r>
            <a:r>
              <a:rPr lang="en-US" altLang="zh-CN" sz="1600" dirty="0">
                <a:solidFill>
                  <a:prstClr val="black"/>
                </a:solidFill>
                <a:latin typeface="微软雅黑" panose="020B0503020204020204" pitchFamily="34" charset="-122"/>
                <a:ea typeface="微软雅黑" panose="020B0503020204020204" pitchFamily="34" charset="-122"/>
              </a:rPr>
              <a:t>pm</a:t>
            </a:r>
            <a:r>
              <a:rPr lang="zh-CN" altLang="en-US" sz="1600" dirty="0">
                <a:solidFill>
                  <a:prstClr val="black"/>
                </a:solidFill>
                <a:latin typeface="微软雅黑" panose="020B0503020204020204" pitchFamily="34" charset="-122"/>
                <a:ea typeface="微软雅黑" panose="020B0503020204020204" pitchFamily="34" charset="-122"/>
              </a:rPr>
              <a:t>包的相关信息，检查依赖性并自动提示用户解决，这就解决了系统软件管理中遇到的大问题。</a:t>
            </a:r>
            <a:endParaRPr lang="en-US" altLang="zh-CN" sz="1600" dirty="0">
              <a:solidFill>
                <a:prstClr val="black"/>
              </a:solidFill>
              <a:latin typeface="微软雅黑" panose="020B0503020204020204" pitchFamily="34" charset="-122"/>
              <a:ea typeface="微软雅黑" panose="020B0503020204020204" pitchFamily="34" charset="-122"/>
            </a:endParaRPr>
          </a:p>
        </p:txBody>
      </p:sp>
      <p:sp>
        <p:nvSpPr>
          <p:cNvPr id="11" name="矩形 10">
            <a:extLst>
              <a:ext uri="{FF2B5EF4-FFF2-40B4-BE49-F238E27FC236}">
                <a16:creationId xmlns:a16="http://schemas.microsoft.com/office/drawing/2014/main" id="{F1D77C0F-FCD1-4F00-AB87-1DC6DAEC9899}"/>
              </a:ext>
            </a:extLst>
          </p:cNvPr>
          <p:cNvSpPr/>
          <p:nvPr/>
        </p:nvSpPr>
        <p:spPr>
          <a:xfrm>
            <a:off x="5000624" y="275999"/>
            <a:ext cx="7191375"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4280018"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.4    </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软件管理工具</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yum</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的使用</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471792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2.4.1</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a:t>
            </a: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yum</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简介</a:t>
            </a:r>
          </a:p>
        </p:txBody>
      </p:sp>
      <p:sp>
        <p:nvSpPr>
          <p:cNvPr id="16" name="文本框 15">
            <a:extLst>
              <a:ext uri="{FF2B5EF4-FFF2-40B4-BE49-F238E27FC236}">
                <a16:creationId xmlns:a16="http://schemas.microsoft.com/office/drawing/2014/main" id="{9A5EBC99-36DC-4B15-B593-3A9B713094F8}"/>
              </a:ext>
            </a:extLst>
          </p:cNvPr>
          <p:cNvSpPr txBox="1"/>
          <p:nvPr/>
        </p:nvSpPr>
        <p:spPr>
          <a:xfrm>
            <a:off x="7277098" y="2400149"/>
            <a:ext cx="2638425"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600" dirty="0">
                <a:solidFill>
                  <a:srgbClr val="0070C0"/>
                </a:solidFill>
                <a:latin typeface="Open Sans"/>
              </a:rPr>
              <a:t>yum</a:t>
            </a:r>
            <a:r>
              <a:rPr lang="zh-CN" altLang="en-US" sz="1600" dirty="0">
                <a:solidFill>
                  <a:srgbClr val="0070C0"/>
                </a:solidFill>
                <a:latin typeface="Open Sans"/>
              </a:rPr>
              <a:t>的常用命令</a:t>
            </a:r>
            <a:endParaRPr kumimoji="0" lang="zh-CN" altLang="en-US" sz="1600" b="0" i="0" u="none" strike="noStrike" kern="1200" cap="none" spc="0" normalizeH="0" baseline="0" noProof="0" dirty="0">
              <a:ln>
                <a:noFill/>
              </a:ln>
              <a:solidFill>
                <a:srgbClr val="0070C0"/>
              </a:solidFill>
              <a:effectLst/>
              <a:uLnTx/>
              <a:uFillTx/>
              <a:latin typeface="Open Sans"/>
              <a:ea typeface="+mn-ea"/>
              <a:cs typeface="+mn-cs"/>
            </a:endParaRPr>
          </a:p>
        </p:txBody>
      </p:sp>
      <p:pic>
        <p:nvPicPr>
          <p:cNvPr id="4" name="图片 3">
            <a:extLst>
              <a:ext uri="{FF2B5EF4-FFF2-40B4-BE49-F238E27FC236}">
                <a16:creationId xmlns:a16="http://schemas.microsoft.com/office/drawing/2014/main" id="{B5707EBF-7F3F-471C-BA12-CE79ACA8E6AF}"/>
              </a:ext>
            </a:extLst>
          </p:cNvPr>
          <p:cNvPicPr>
            <a:picLocks noChangeAspect="1"/>
          </p:cNvPicPr>
          <p:nvPr/>
        </p:nvPicPr>
        <p:blipFill>
          <a:blip r:embed="rId2"/>
          <a:stretch>
            <a:fillRect/>
          </a:stretch>
        </p:blipFill>
        <p:spPr>
          <a:xfrm>
            <a:off x="4815455" y="2893789"/>
            <a:ext cx="6595820" cy="2830735"/>
          </a:xfrm>
          <a:prstGeom prst="rect">
            <a:avLst/>
          </a:prstGeom>
        </p:spPr>
      </p:pic>
    </p:spTree>
    <p:extLst>
      <p:ext uri="{BB962C8B-B14F-4D97-AF65-F5344CB8AC3E}">
        <p14:creationId xmlns:p14="http://schemas.microsoft.com/office/powerpoint/2010/main" val="269004283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891538" y="2751411"/>
            <a:ext cx="3337562" cy="2541850"/>
          </a:xfrm>
          <a:prstGeom prst="rect">
            <a:avLst/>
          </a:prstGeom>
          <a:noFill/>
        </p:spPr>
        <p:txBody>
          <a:bodyPr wrap="square" lIns="0" tIns="0" rIns="0" bIns="0" rtlCol="0">
            <a:spAutoFit/>
          </a:bodyPr>
          <a:lstStyle/>
          <a:p>
            <a:pPr lvl="0" indent="457200">
              <a:lnSpc>
                <a:spcPct val="150000"/>
              </a:lnSpc>
            </a:pPr>
            <a:r>
              <a:rPr lang="en-US" altLang="zh-CN" sz="1600" dirty="0">
                <a:solidFill>
                  <a:prstClr val="black"/>
                </a:solidFill>
                <a:latin typeface="微软雅黑" panose="020B0503020204020204" pitchFamily="34" charset="-122"/>
                <a:ea typeface="微软雅黑" panose="020B0503020204020204" pitchFamily="34" charset="-122"/>
              </a:rPr>
              <a:t>yum</a:t>
            </a:r>
            <a:r>
              <a:rPr lang="zh-CN" altLang="en-US" sz="1600" dirty="0">
                <a:solidFill>
                  <a:prstClr val="black"/>
                </a:solidFill>
                <a:latin typeface="微软雅黑" panose="020B0503020204020204" pitchFamily="34" charset="-122"/>
                <a:ea typeface="微软雅黑" panose="020B0503020204020204" pitchFamily="34" charset="-122"/>
              </a:rPr>
              <a:t>的全局配置文件是</a:t>
            </a:r>
            <a:r>
              <a:rPr lang="en-US" altLang="zh-CN" sz="1600" dirty="0">
                <a:solidFill>
                  <a:prstClr val="black"/>
                </a:solidFill>
                <a:latin typeface="微软雅黑" panose="020B0503020204020204" pitchFamily="34" charset="-122"/>
                <a:ea typeface="微软雅黑" panose="020B0503020204020204" pitchFamily="34" charset="-122"/>
              </a:rPr>
              <a:t>/</a:t>
            </a:r>
            <a:r>
              <a:rPr lang="en-US" altLang="zh-CN" sz="1600" dirty="0" err="1">
                <a:solidFill>
                  <a:prstClr val="black"/>
                </a:solidFill>
                <a:latin typeface="微软雅黑" panose="020B0503020204020204" pitchFamily="34" charset="-122"/>
                <a:ea typeface="微软雅黑" panose="020B0503020204020204" pitchFamily="34" charset="-122"/>
              </a:rPr>
              <a:t>etc</a:t>
            </a:r>
            <a:r>
              <a:rPr lang="en-US" altLang="zh-CN" sz="1600" dirty="0">
                <a:solidFill>
                  <a:prstClr val="black"/>
                </a:solidFill>
                <a:latin typeface="微软雅黑" panose="020B0503020204020204" pitchFamily="34" charset="-122"/>
                <a:ea typeface="微软雅黑" panose="020B0503020204020204" pitchFamily="34" charset="-122"/>
              </a:rPr>
              <a:t>/</a:t>
            </a:r>
            <a:r>
              <a:rPr lang="en-US" altLang="zh-CN" sz="1600" dirty="0" err="1">
                <a:solidFill>
                  <a:prstClr val="black"/>
                </a:solidFill>
                <a:latin typeface="微软雅黑" panose="020B0503020204020204" pitchFamily="34" charset="-122"/>
                <a:ea typeface="微软雅黑" panose="020B0503020204020204" pitchFamily="34" charset="-122"/>
              </a:rPr>
              <a:t>yum.conf</a:t>
            </a:r>
            <a:r>
              <a:rPr lang="zh-CN" altLang="en-US" sz="1600" dirty="0">
                <a:solidFill>
                  <a:prstClr val="black"/>
                </a:solidFill>
                <a:latin typeface="微软雅黑" panose="020B0503020204020204" pitchFamily="34" charset="-122"/>
                <a:ea typeface="微软雅黑" panose="020B0503020204020204" pitchFamily="34" charset="-122"/>
              </a:rPr>
              <a:t>，存放对所有仓库都适用的配置信息。</a:t>
            </a:r>
          </a:p>
          <a:p>
            <a:pPr lvl="0" indent="457200">
              <a:lnSpc>
                <a:spcPct val="150000"/>
              </a:lnSpc>
            </a:pPr>
            <a:r>
              <a:rPr lang="zh-CN" altLang="en-US" sz="1600" dirty="0">
                <a:solidFill>
                  <a:prstClr val="black"/>
                </a:solidFill>
                <a:latin typeface="微软雅黑" panose="020B0503020204020204" pitchFamily="34" charset="-122"/>
                <a:ea typeface="微软雅黑" panose="020B0503020204020204" pitchFamily="34" charset="-122"/>
              </a:rPr>
              <a:t>通常，用户会为每一个软件仓库或者相关的几个仓库单独设置一个配置文件，名称为“****</a:t>
            </a:r>
            <a:r>
              <a:rPr lang="en-US" altLang="zh-CN" sz="1600" dirty="0">
                <a:solidFill>
                  <a:prstClr val="black"/>
                </a:solidFill>
                <a:latin typeface="微软雅黑" panose="020B0503020204020204" pitchFamily="34" charset="-122"/>
                <a:ea typeface="微软雅黑" panose="020B0503020204020204" pitchFamily="34" charset="-122"/>
              </a:rPr>
              <a:t>.repo”</a:t>
            </a:r>
            <a:r>
              <a:rPr lang="zh-CN" altLang="en-US" sz="1600" dirty="0">
                <a:solidFill>
                  <a:prstClr val="black"/>
                </a:solidFill>
                <a:latin typeface="微软雅黑" panose="020B0503020204020204" pitchFamily="34" charset="-122"/>
                <a:ea typeface="微软雅黑" panose="020B0503020204020204" pitchFamily="34" charset="-122"/>
              </a:rPr>
              <a:t>，放置在</a:t>
            </a:r>
            <a:r>
              <a:rPr lang="en-US" altLang="zh-CN" sz="1600" dirty="0">
                <a:solidFill>
                  <a:prstClr val="black"/>
                </a:solidFill>
                <a:latin typeface="微软雅黑" panose="020B0503020204020204" pitchFamily="34" charset="-122"/>
                <a:ea typeface="微软雅黑" panose="020B0503020204020204" pitchFamily="34" charset="-122"/>
              </a:rPr>
              <a:t>/</a:t>
            </a:r>
            <a:r>
              <a:rPr lang="en-US" altLang="zh-CN" sz="1600" dirty="0" err="1">
                <a:solidFill>
                  <a:prstClr val="black"/>
                </a:solidFill>
                <a:latin typeface="微软雅黑" panose="020B0503020204020204" pitchFamily="34" charset="-122"/>
                <a:ea typeface="微软雅黑" panose="020B0503020204020204" pitchFamily="34" charset="-122"/>
              </a:rPr>
              <a:t>etc</a:t>
            </a:r>
            <a:r>
              <a:rPr lang="en-US" altLang="zh-CN" sz="1600" dirty="0">
                <a:solidFill>
                  <a:prstClr val="black"/>
                </a:solidFill>
                <a:latin typeface="微软雅黑" panose="020B0503020204020204" pitchFamily="34" charset="-122"/>
                <a:ea typeface="微软雅黑" panose="020B0503020204020204" pitchFamily="34" charset="-122"/>
              </a:rPr>
              <a:t>/</a:t>
            </a:r>
            <a:r>
              <a:rPr lang="en-US" altLang="zh-CN" sz="1600" dirty="0" err="1">
                <a:solidFill>
                  <a:prstClr val="black"/>
                </a:solidFill>
                <a:latin typeface="微软雅黑" panose="020B0503020204020204" pitchFamily="34" charset="-122"/>
                <a:ea typeface="微软雅黑" panose="020B0503020204020204" pitchFamily="34" charset="-122"/>
              </a:rPr>
              <a:t>yum.repos.d</a:t>
            </a:r>
            <a:r>
              <a:rPr lang="en-US" altLang="zh-CN" sz="1600" dirty="0">
                <a:solidFill>
                  <a:prstClr val="black"/>
                </a:solidFill>
                <a:latin typeface="微软雅黑" panose="020B0503020204020204" pitchFamily="34" charset="-122"/>
                <a:ea typeface="微软雅黑" panose="020B0503020204020204" pitchFamily="34" charset="-122"/>
              </a:rPr>
              <a:t>/</a:t>
            </a:r>
            <a:r>
              <a:rPr lang="zh-CN" altLang="en-US" sz="1600" dirty="0">
                <a:solidFill>
                  <a:prstClr val="black"/>
                </a:solidFill>
                <a:latin typeface="微软雅黑" panose="020B0503020204020204" pitchFamily="34" charset="-122"/>
                <a:ea typeface="微软雅黑" panose="020B0503020204020204" pitchFamily="34" charset="-122"/>
              </a:rPr>
              <a:t>日录下。。</a:t>
            </a:r>
            <a:endParaRPr lang="en-US" altLang="zh-CN" sz="1600" dirty="0">
              <a:solidFill>
                <a:prstClr val="black"/>
              </a:solidFill>
              <a:latin typeface="微软雅黑" panose="020B0503020204020204" pitchFamily="34" charset="-122"/>
              <a:ea typeface="微软雅黑" panose="020B0503020204020204" pitchFamily="34" charset="-122"/>
            </a:endParaRPr>
          </a:p>
        </p:txBody>
      </p:sp>
      <p:sp>
        <p:nvSpPr>
          <p:cNvPr id="11" name="矩形 10">
            <a:extLst>
              <a:ext uri="{FF2B5EF4-FFF2-40B4-BE49-F238E27FC236}">
                <a16:creationId xmlns:a16="http://schemas.microsoft.com/office/drawing/2014/main" id="{F1D77C0F-FCD1-4F00-AB87-1DC6DAEC9899}"/>
              </a:ext>
            </a:extLst>
          </p:cNvPr>
          <p:cNvSpPr/>
          <p:nvPr/>
        </p:nvSpPr>
        <p:spPr>
          <a:xfrm>
            <a:off x="5000624" y="275999"/>
            <a:ext cx="7191375"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4280018"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.4    </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软件管理工具</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yum</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的使用</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471792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2.4.2</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a:t>
            </a: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yum</a:t>
            </a:r>
            <a:r>
              <a:rPr lang="zh-CN" altLang="en-US" sz="2400" dirty="0">
                <a:solidFill>
                  <a:srgbClr val="5776B5"/>
                </a:solidFill>
                <a:latin typeface="Times New Roman" panose="02020603050405020304" pitchFamily="18" charset="0"/>
                <a:ea typeface="微软雅黑" panose="020B0503020204020204" pitchFamily="34" charset="-122"/>
                <a:cs typeface="Times New Roman" panose="02020603050405020304" pitchFamily="18" charset="0"/>
              </a:rPr>
              <a:t>配置</a:t>
            </a:r>
            <a:endPar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6" name="文本框 15">
            <a:extLst>
              <a:ext uri="{FF2B5EF4-FFF2-40B4-BE49-F238E27FC236}">
                <a16:creationId xmlns:a16="http://schemas.microsoft.com/office/drawing/2014/main" id="{9A5EBC99-36DC-4B15-B593-3A9B713094F8}"/>
              </a:ext>
            </a:extLst>
          </p:cNvPr>
          <p:cNvSpPr txBox="1"/>
          <p:nvPr/>
        </p:nvSpPr>
        <p:spPr>
          <a:xfrm>
            <a:off x="7277098" y="2400149"/>
            <a:ext cx="2638425"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600" dirty="0">
                <a:solidFill>
                  <a:srgbClr val="0070C0"/>
                </a:solidFill>
                <a:latin typeface="Open Sans"/>
              </a:rPr>
              <a:t>仓库文件的关键属性</a:t>
            </a:r>
            <a:endParaRPr kumimoji="0" lang="zh-CN" altLang="en-US" sz="1600" b="0" i="0" u="none" strike="noStrike" kern="1200" cap="none" spc="0" normalizeH="0" baseline="0" noProof="0" dirty="0">
              <a:ln>
                <a:noFill/>
              </a:ln>
              <a:solidFill>
                <a:srgbClr val="0070C0"/>
              </a:solidFill>
              <a:effectLst/>
              <a:uLnTx/>
              <a:uFillTx/>
              <a:latin typeface="Open Sans"/>
              <a:ea typeface="+mn-ea"/>
              <a:cs typeface="+mn-cs"/>
            </a:endParaRPr>
          </a:p>
        </p:txBody>
      </p:sp>
      <p:pic>
        <p:nvPicPr>
          <p:cNvPr id="3" name="图片 2">
            <a:extLst>
              <a:ext uri="{FF2B5EF4-FFF2-40B4-BE49-F238E27FC236}">
                <a16:creationId xmlns:a16="http://schemas.microsoft.com/office/drawing/2014/main" id="{C02A39C5-40B2-4967-A3F9-2B5A7D7EDCDB}"/>
              </a:ext>
            </a:extLst>
          </p:cNvPr>
          <p:cNvPicPr>
            <a:picLocks noChangeAspect="1"/>
          </p:cNvPicPr>
          <p:nvPr/>
        </p:nvPicPr>
        <p:blipFill>
          <a:blip r:embed="rId2"/>
          <a:stretch>
            <a:fillRect/>
          </a:stretch>
        </p:blipFill>
        <p:spPr>
          <a:xfrm>
            <a:off x="4564221" y="3007679"/>
            <a:ext cx="7119264" cy="2452855"/>
          </a:xfrm>
          <a:prstGeom prst="rect">
            <a:avLst/>
          </a:prstGeom>
        </p:spPr>
      </p:pic>
    </p:spTree>
    <p:extLst>
      <p:ext uri="{BB962C8B-B14F-4D97-AF65-F5344CB8AC3E}">
        <p14:creationId xmlns:p14="http://schemas.microsoft.com/office/powerpoint/2010/main" val="377381328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1139187" y="2141811"/>
            <a:ext cx="9614535" cy="4388509"/>
          </a:xfrm>
          <a:prstGeom prst="rect">
            <a:avLst/>
          </a:prstGeom>
          <a:noFill/>
        </p:spPr>
        <p:txBody>
          <a:bodyPr wrap="square" lIns="0" tIns="0" rIns="0" bIns="0" rtlCol="0">
            <a:spAutoFit/>
          </a:bodyPr>
          <a:lstStyle/>
          <a:p>
            <a:pPr lvl="0" indent="457200">
              <a:lnSpc>
                <a:spcPct val="150000"/>
              </a:lnSpc>
            </a:pPr>
            <a:r>
              <a:rPr lang="zh-CN" altLang="en-US" sz="1600" dirty="0">
                <a:solidFill>
                  <a:prstClr val="black"/>
                </a:solidFill>
                <a:latin typeface="微软雅黑" panose="020B0503020204020204" pitchFamily="34" charset="-122"/>
                <a:ea typeface="微软雅黑" panose="020B0503020204020204" pitchFamily="34" charset="-122"/>
              </a:rPr>
              <a:t>首先，需要把光盘挂载至某目录下，或者把光盘文件复制到磁盘某日录下。接下来修改配置，添加新仓库的定义文件，在文件中使用“</a:t>
            </a:r>
            <a:r>
              <a:rPr lang="en-US" altLang="zh-CN" sz="1600" dirty="0">
                <a:solidFill>
                  <a:prstClr val="black"/>
                </a:solidFill>
                <a:latin typeface="微软雅黑" panose="020B0503020204020204" pitchFamily="34" charset="-122"/>
                <a:ea typeface="微软雅黑" panose="020B0503020204020204" pitchFamily="34" charset="-122"/>
              </a:rPr>
              <a:t>file:///path/to/mount”</a:t>
            </a:r>
            <a:r>
              <a:rPr lang="zh-CN" altLang="en-US" sz="1600" dirty="0">
                <a:solidFill>
                  <a:prstClr val="black"/>
                </a:solidFill>
                <a:latin typeface="微软雅黑" panose="020B0503020204020204" pitchFamily="34" charset="-122"/>
                <a:ea typeface="微软雅黑" panose="020B0503020204020204" pitchFamily="34" charset="-122"/>
              </a:rPr>
              <a:t>指明访问路径即可。新仓库配置完成后，检查是否配置成功。如果成功，就可以通过安装一个软件包来测试新的软件仓库是否正常工作了。</a:t>
            </a:r>
            <a:endParaRPr lang="en-US" altLang="zh-CN" sz="1600" dirty="0">
              <a:solidFill>
                <a:prstClr val="black"/>
              </a:solidFill>
              <a:latin typeface="微软雅黑" panose="020B0503020204020204" pitchFamily="34" charset="-122"/>
              <a:ea typeface="微软雅黑" panose="020B0503020204020204" pitchFamily="34" charset="-122"/>
            </a:endParaRPr>
          </a:p>
          <a:p>
            <a:pPr lvl="0" indent="457200">
              <a:lnSpc>
                <a:spcPct val="150000"/>
              </a:lnSpc>
            </a:pPr>
            <a:r>
              <a:rPr lang="en-US" altLang="zh-CN" sz="1600" dirty="0">
                <a:solidFill>
                  <a:prstClr val="black"/>
                </a:solidFill>
                <a:latin typeface="微软雅黑" panose="020B0503020204020204" pitchFamily="34" charset="-122"/>
                <a:ea typeface="微软雅黑" panose="020B0503020204020204" pitchFamily="34" charset="-122"/>
              </a:rPr>
              <a:t>(</a:t>
            </a:r>
            <a:r>
              <a:rPr lang="zh-CN" altLang="en-US" sz="1600" dirty="0">
                <a:solidFill>
                  <a:prstClr val="black"/>
                </a:solidFill>
                <a:latin typeface="微软雅黑" panose="020B0503020204020204" pitchFamily="34" charset="-122"/>
                <a:ea typeface="微软雅黑" panose="020B0503020204020204" pitchFamily="34" charset="-122"/>
              </a:rPr>
              <a:t>１</a:t>
            </a:r>
            <a:r>
              <a:rPr lang="en-US" altLang="zh-CN" sz="1600" dirty="0">
                <a:solidFill>
                  <a:prstClr val="black"/>
                </a:solidFill>
                <a:latin typeface="微软雅黑" panose="020B0503020204020204" pitchFamily="34" charset="-122"/>
                <a:ea typeface="微软雅黑" panose="020B0503020204020204" pitchFamily="34" charset="-122"/>
              </a:rPr>
              <a:t>) </a:t>
            </a:r>
            <a:r>
              <a:rPr lang="zh-CN" altLang="en-US" sz="1600" dirty="0">
                <a:solidFill>
                  <a:prstClr val="black"/>
                </a:solidFill>
                <a:latin typeface="微软雅黑" panose="020B0503020204020204" pitchFamily="34" charset="-122"/>
                <a:ea typeface="微软雅黑" panose="020B0503020204020204" pitchFamily="34" charset="-122"/>
              </a:rPr>
              <a:t>挂载光盘                                                                   </a:t>
            </a:r>
            <a:r>
              <a:rPr lang="en-US" altLang="zh-CN" sz="1600" dirty="0">
                <a:solidFill>
                  <a:prstClr val="black"/>
                </a:solidFill>
                <a:latin typeface="微软雅黑" panose="020B0503020204020204" pitchFamily="34" charset="-122"/>
                <a:ea typeface="微软雅黑" panose="020B0503020204020204" pitchFamily="34" charset="-122"/>
              </a:rPr>
              <a:t>(</a:t>
            </a:r>
            <a:r>
              <a:rPr lang="zh-CN" altLang="en-US" sz="1600" dirty="0">
                <a:solidFill>
                  <a:prstClr val="black"/>
                </a:solidFill>
                <a:latin typeface="微软雅黑" panose="020B0503020204020204" pitchFamily="34" charset="-122"/>
                <a:ea typeface="微软雅黑" panose="020B0503020204020204" pitchFamily="34" charset="-122"/>
              </a:rPr>
              <a:t>２</a:t>
            </a:r>
            <a:r>
              <a:rPr lang="en-US" altLang="zh-CN" sz="1600" dirty="0">
                <a:solidFill>
                  <a:prstClr val="black"/>
                </a:solidFill>
                <a:latin typeface="微软雅黑" panose="020B0503020204020204" pitchFamily="34" charset="-122"/>
                <a:ea typeface="微软雅黑" panose="020B0503020204020204" pitchFamily="34" charset="-122"/>
              </a:rPr>
              <a:t>) </a:t>
            </a:r>
            <a:r>
              <a:rPr lang="zh-CN" altLang="en-US" sz="1600" dirty="0">
                <a:solidFill>
                  <a:prstClr val="black"/>
                </a:solidFill>
                <a:latin typeface="微软雅黑" panose="020B0503020204020204" pitchFamily="34" charset="-122"/>
                <a:ea typeface="微软雅黑" panose="020B0503020204020204" pitchFamily="34" charset="-122"/>
              </a:rPr>
              <a:t>定义仓库</a:t>
            </a:r>
            <a:endParaRPr lang="en-US" altLang="zh-CN" sz="1600" dirty="0">
              <a:solidFill>
                <a:prstClr val="black"/>
              </a:solidFill>
              <a:latin typeface="微软雅黑" panose="020B0503020204020204" pitchFamily="34" charset="-122"/>
              <a:ea typeface="微软雅黑" panose="020B0503020204020204" pitchFamily="34" charset="-122"/>
            </a:endParaRPr>
          </a:p>
          <a:p>
            <a:pPr lvl="0" indent="457200">
              <a:lnSpc>
                <a:spcPct val="150000"/>
              </a:lnSpc>
            </a:pPr>
            <a:endParaRPr lang="en-US" altLang="zh-CN" sz="1600" dirty="0">
              <a:solidFill>
                <a:prstClr val="black"/>
              </a:solidFill>
              <a:latin typeface="微软雅黑" panose="020B0503020204020204" pitchFamily="34" charset="-122"/>
              <a:ea typeface="微软雅黑" panose="020B0503020204020204" pitchFamily="34" charset="-122"/>
            </a:endParaRPr>
          </a:p>
          <a:p>
            <a:pPr lvl="0" indent="457200">
              <a:lnSpc>
                <a:spcPct val="150000"/>
              </a:lnSpc>
            </a:pPr>
            <a:endParaRPr lang="en-US" altLang="zh-CN" sz="1600" dirty="0">
              <a:solidFill>
                <a:prstClr val="black"/>
              </a:solidFill>
              <a:latin typeface="微软雅黑" panose="020B0503020204020204" pitchFamily="34" charset="-122"/>
              <a:ea typeface="微软雅黑" panose="020B0503020204020204" pitchFamily="34" charset="-122"/>
            </a:endParaRPr>
          </a:p>
          <a:p>
            <a:pPr lvl="0" indent="457200">
              <a:lnSpc>
                <a:spcPct val="150000"/>
              </a:lnSpc>
            </a:pPr>
            <a:endParaRPr lang="en-US" altLang="zh-CN" sz="1600" dirty="0">
              <a:solidFill>
                <a:prstClr val="black"/>
              </a:solidFill>
              <a:latin typeface="微软雅黑" panose="020B0503020204020204" pitchFamily="34" charset="-122"/>
              <a:ea typeface="微软雅黑" panose="020B0503020204020204" pitchFamily="34" charset="-122"/>
            </a:endParaRPr>
          </a:p>
          <a:p>
            <a:pPr lvl="0" indent="457200">
              <a:lnSpc>
                <a:spcPct val="150000"/>
              </a:lnSpc>
            </a:pPr>
            <a:r>
              <a:rPr lang="en-US" altLang="zh-CN" sz="1600" dirty="0">
                <a:solidFill>
                  <a:prstClr val="black"/>
                </a:solidFill>
                <a:latin typeface="微软雅黑" panose="020B0503020204020204" pitchFamily="34" charset="-122"/>
                <a:ea typeface="微软雅黑" panose="020B0503020204020204" pitchFamily="34" charset="-122"/>
              </a:rPr>
              <a:t>(</a:t>
            </a:r>
            <a:r>
              <a:rPr lang="zh-CN" altLang="en-US" sz="1600" dirty="0">
                <a:solidFill>
                  <a:prstClr val="black"/>
                </a:solidFill>
                <a:latin typeface="微软雅黑" panose="020B0503020204020204" pitchFamily="34" charset="-122"/>
                <a:ea typeface="微软雅黑" panose="020B0503020204020204" pitchFamily="34" charset="-122"/>
              </a:rPr>
              <a:t>３</a:t>
            </a:r>
            <a:r>
              <a:rPr lang="en-US" altLang="zh-CN" sz="1600" dirty="0">
                <a:solidFill>
                  <a:prstClr val="black"/>
                </a:solidFill>
                <a:latin typeface="微软雅黑" panose="020B0503020204020204" pitchFamily="34" charset="-122"/>
                <a:ea typeface="微软雅黑" panose="020B0503020204020204" pitchFamily="34" charset="-122"/>
              </a:rPr>
              <a:t>) </a:t>
            </a:r>
            <a:r>
              <a:rPr lang="zh-CN" altLang="en-US" sz="1600" dirty="0">
                <a:solidFill>
                  <a:prstClr val="black"/>
                </a:solidFill>
                <a:latin typeface="微软雅黑" panose="020B0503020204020204" pitchFamily="34" charset="-122"/>
                <a:ea typeface="微软雅黑" panose="020B0503020204020204" pitchFamily="34" charset="-122"/>
              </a:rPr>
              <a:t>查看可用</a:t>
            </a:r>
            <a:r>
              <a:rPr lang="en-US" altLang="zh-CN" sz="1600" dirty="0">
                <a:solidFill>
                  <a:prstClr val="black"/>
                </a:solidFill>
                <a:latin typeface="微软雅黑" panose="020B0503020204020204" pitchFamily="34" charset="-122"/>
                <a:ea typeface="微软雅黑" panose="020B0503020204020204" pitchFamily="34" charset="-122"/>
              </a:rPr>
              <a:t>repository</a:t>
            </a:r>
            <a:r>
              <a:rPr lang="zh-CN" altLang="en-US" sz="1600" dirty="0">
                <a:solidFill>
                  <a:prstClr val="black"/>
                </a:solidFill>
                <a:latin typeface="微软雅黑" panose="020B0503020204020204" pitchFamily="34" charset="-122"/>
                <a:ea typeface="微软雅黑" panose="020B0503020204020204" pitchFamily="34" charset="-122"/>
              </a:rPr>
              <a:t>， 检查是否配置成功                        把以下内容输入文件：</a:t>
            </a:r>
            <a:endParaRPr lang="en-US" altLang="zh-CN" sz="1600" dirty="0">
              <a:solidFill>
                <a:prstClr val="black"/>
              </a:solidFill>
              <a:latin typeface="微软雅黑" panose="020B0503020204020204" pitchFamily="34" charset="-122"/>
              <a:ea typeface="微软雅黑" panose="020B0503020204020204" pitchFamily="34" charset="-122"/>
            </a:endParaRPr>
          </a:p>
          <a:p>
            <a:pPr lvl="0" indent="457200">
              <a:lnSpc>
                <a:spcPct val="150000"/>
              </a:lnSpc>
            </a:pPr>
            <a:endParaRPr lang="en-US" altLang="zh-CN" sz="1600" dirty="0">
              <a:solidFill>
                <a:prstClr val="black"/>
              </a:solidFill>
              <a:latin typeface="微软雅黑" panose="020B0503020204020204" pitchFamily="34" charset="-122"/>
              <a:ea typeface="微软雅黑" panose="020B0503020204020204" pitchFamily="34" charset="-122"/>
            </a:endParaRPr>
          </a:p>
          <a:p>
            <a:pPr lvl="0" indent="457200">
              <a:lnSpc>
                <a:spcPct val="150000"/>
              </a:lnSpc>
            </a:pPr>
            <a:r>
              <a:rPr lang="en-US" altLang="zh-CN" sz="1600" dirty="0">
                <a:solidFill>
                  <a:prstClr val="black"/>
                </a:solidFill>
                <a:latin typeface="微软雅黑" panose="020B0503020204020204" pitchFamily="34" charset="-122"/>
                <a:ea typeface="微软雅黑" panose="020B0503020204020204" pitchFamily="34" charset="-122"/>
              </a:rPr>
              <a:t>(</a:t>
            </a:r>
            <a:r>
              <a:rPr lang="zh-CN" altLang="en-US" sz="1600" dirty="0">
                <a:solidFill>
                  <a:prstClr val="black"/>
                </a:solidFill>
                <a:latin typeface="微软雅黑" panose="020B0503020204020204" pitchFamily="34" charset="-122"/>
                <a:ea typeface="微软雅黑" panose="020B0503020204020204" pitchFamily="34" charset="-122"/>
              </a:rPr>
              <a:t>４</a:t>
            </a:r>
            <a:r>
              <a:rPr lang="en-US" altLang="zh-CN" sz="1600" dirty="0">
                <a:solidFill>
                  <a:prstClr val="black"/>
                </a:solidFill>
                <a:latin typeface="微软雅黑" panose="020B0503020204020204" pitchFamily="34" charset="-122"/>
                <a:ea typeface="微软雅黑" panose="020B0503020204020204" pitchFamily="34" charset="-122"/>
              </a:rPr>
              <a:t>)</a:t>
            </a:r>
            <a:r>
              <a:rPr lang="zh-CN" altLang="en-US" sz="1600" dirty="0">
                <a:solidFill>
                  <a:prstClr val="black"/>
                </a:solidFill>
                <a:latin typeface="微软雅黑" panose="020B0503020204020204" pitchFamily="34" charset="-122"/>
                <a:ea typeface="微软雅黑" panose="020B0503020204020204" pitchFamily="34" charset="-122"/>
              </a:rPr>
              <a:t>使用“</a:t>
            </a:r>
            <a:r>
              <a:rPr lang="en-US" altLang="zh-CN" sz="1600" dirty="0">
                <a:solidFill>
                  <a:prstClr val="black"/>
                </a:solidFill>
                <a:latin typeface="微软雅黑" panose="020B0503020204020204" pitchFamily="34" charset="-122"/>
                <a:ea typeface="微软雅黑" panose="020B0503020204020204" pitchFamily="34" charset="-122"/>
              </a:rPr>
              <a:t>yum</a:t>
            </a:r>
            <a:r>
              <a:rPr lang="zh-CN" altLang="en-US" sz="1600" dirty="0">
                <a:solidFill>
                  <a:prstClr val="black"/>
                </a:solidFill>
                <a:latin typeface="微软雅黑" panose="020B0503020204020204" pitchFamily="34" charset="-122"/>
                <a:ea typeface="微软雅黑" panose="020B0503020204020204" pitchFamily="34" charset="-122"/>
              </a:rPr>
              <a:t>”命令测试软件安装</a:t>
            </a:r>
            <a:endParaRPr lang="en-US" altLang="zh-CN" sz="1600" dirty="0">
              <a:solidFill>
                <a:prstClr val="black"/>
              </a:solidFill>
              <a:latin typeface="微软雅黑" panose="020B0503020204020204" pitchFamily="34" charset="-122"/>
              <a:ea typeface="微软雅黑" panose="020B0503020204020204" pitchFamily="34" charset="-122"/>
            </a:endParaRPr>
          </a:p>
          <a:p>
            <a:pPr lvl="0" indent="457200">
              <a:lnSpc>
                <a:spcPct val="150000"/>
              </a:lnSpc>
            </a:pPr>
            <a:endParaRPr lang="en-US" altLang="zh-CN" sz="1600" dirty="0">
              <a:solidFill>
                <a:prstClr val="black"/>
              </a:solidFill>
              <a:latin typeface="微软雅黑" panose="020B0503020204020204" pitchFamily="34" charset="-122"/>
              <a:ea typeface="微软雅黑" panose="020B0503020204020204" pitchFamily="34" charset="-122"/>
            </a:endParaRPr>
          </a:p>
          <a:p>
            <a:pPr lvl="0" indent="457200">
              <a:lnSpc>
                <a:spcPct val="150000"/>
              </a:lnSpc>
            </a:pPr>
            <a:endParaRPr lang="en-US" altLang="zh-CN" sz="1600" dirty="0">
              <a:solidFill>
                <a:prstClr val="black"/>
              </a:solidFill>
              <a:latin typeface="微软雅黑" panose="020B0503020204020204" pitchFamily="34" charset="-122"/>
              <a:ea typeface="微软雅黑" panose="020B0503020204020204" pitchFamily="34" charset="-122"/>
            </a:endParaRPr>
          </a:p>
        </p:txBody>
      </p:sp>
      <p:sp>
        <p:nvSpPr>
          <p:cNvPr id="11" name="矩形 10">
            <a:extLst>
              <a:ext uri="{FF2B5EF4-FFF2-40B4-BE49-F238E27FC236}">
                <a16:creationId xmlns:a16="http://schemas.microsoft.com/office/drawing/2014/main" id="{F1D77C0F-FCD1-4F00-AB87-1DC6DAEC9899}"/>
              </a:ext>
            </a:extLst>
          </p:cNvPr>
          <p:cNvSpPr/>
          <p:nvPr/>
        </p:nvSpPr>
        <p:spPr>
          <a:xfrm>
            <a:off x="5000624" y="275999"/>
            <a:ext cx="7191375"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4280018"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.4    </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软件管理工具</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yum</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的使用</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471792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2.4.3</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a:t>
            </a:r>
            <a:r>
              <a:rPr lang="zh-CN" altLang="en-US" sz="2400" dirty="0">
                <a:solidFill>
                  <a:srgbClr val="5776B5"/>
                </a:solidFill>
                <a:latin typeface="Times New Roman" panose="02020603050405020304" pitchFamily="18" charset="0"/>
                <a:ea typeface="微软雅黑" panose="020B0503020204020204" pitchFamily="34" charset="-122"/>
                <a:cs typeface="Times New Roman" panose="02020603050405020304" pitchFamily="18" charset="0"/>
              </a:rPr>
              <a:t>使用光盘作为本地库</a:t>
            </a:r>
            <a:endPar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p:txBody>
      </p:sp>
      <p:pic>
        <p:nvPicPr>
          <p:cNvPr id="4" name="图片 3">
            <a:extLst>
              <a:ext uri="{FF2B5EF4-FFF2-40B4-BE49-F238E27FC236}">
                <a16:creationId xmlns:a16="http://schemas.microsoft.com/office/drawing/2014/main" id="{BF3F7E70-B0F3-467F-B328-25DE787AEACB}"/>
              </a:ext>
            </a:extLst>
          </p:cNvPr>
          <p:cNvPicPr>
            <a:picLocks noChangeAspect="1"/>
          </p:cNvPicPr>
          <p:nvPr/>
        </p:nvPicPr>
        <p:blipFill>
          <a:blip r:embed="rId2"/>
          <a:stretch>
            <a:fillRect/>
          </a:stretch>
        </p:blipFill>
        <p:spPr>
          <a:xfrm>
            <a:off x="1108933" y="3782067"/>
            <a:ext cx="3533333" cy="838095"/>
          </a:xfrm>
          <a:prstGeom prst="rect">
            <a:avLst/>
          </a:prstGeom>
        </p:spPr>
      </p:pic>
      <p:pic>
        <p:nvPicPr>
          <p:cNvPr id="6" name="图片 5">
            <a:extLst>
              <a:ext uri="{FF2B5EF4-FFF2-40B4-BE49-F238E27FC236}">
                <a16:creationId xmlns:a16="http://schemas.microsoft.com/office/drawing/2014/main" id="{C01A0608-0E5D-4ED2-9A57-76E14381B791}"/>
              </a:ext>
            </a:extLst>
          </p:cNvPr>
          <p:cNvPicPr>
            <a:picLocks noChangeAspect="1"/>
          </p:cNvPicPr>
          <p:nvPr/>
        </p:nvPicPr>
        <p:blipFill>
          <a:blip r:embed="rId3"/>
          <a:stretch>
            <a:fillRect/>
          </a:stretch>
        </p:blipFill>
        <p:spPr>
          <a:xfrm>
            <a:off x="6955564" y="3841191"/>
            <a:ext cx="3876190" cy="619048"/>
          </a:xfrm>
          <a:prstGeom prst="rect">
            <a:avLst/>
          </a:prstGeom>
        </p:spPr>
      </p:pic>
      <p:pic>
        <p:nvPicPr>
          <p:cNvPr id="9" name="图片 8">
            <a:extLst>
              <a:ext uri="{FF2B5EF4-FFF2-40B4-BE49-F238E27FC236}">
                <a16:creationId xmlns:a16="http://schemas.microsoft.com/office/drawing/2014/main" id="{674B044C-3ADA-497A-8B3D-AA2353E521C4}"/>
              </a:ext>
            </a:extLst>
          </p:cNvPr>
          <p:cNvPicPr>
            <a:picLocks noChangeAspect="1"/>
          </p:cNvPicPr>
          <p:nvPr/>
        </p:nvPicPr>
        <p:blipFill>
          <a:blip r:embed="rId4"/>
          <a:stretch>
            <a:fillRect/>
          </a:stretch>
        </p:blipFill>
        <p:spPr>
          <a:xfrm>
            <a:off x="7086787" y="5220788"/>
            <a:ext cx="3019048" cy="1542857"/>
          </a:xfrm>
          <a:prstGeom prst="rect">
            <a:avLst/>
          </a:prstGeom>
        </p:spPr>
      </p:pic>
      <p:pic>
        <p:nvPicPr>
          <p:cNvPr id="14" name="图片 13">
            <a:extLst>
              <a:ext uri="{FF2B5EF4-FFF2-40B4-BE49-F238E27FC236}">
                <a16:creationId xmlns:a16="http://schemas.microsoft.com/office/drawing/2014/main" id="{4145E403-F91A-4FE6-92A8-4AF792CD236B}"/>
              </a:ext>
            </a:extLst>
          </p:cNvPr>
          <p:cNvPicPr>
            <a:picLocks noChangeAspect="1"/>
          </p:cNvPicPr>
          <p:nvPr/>
        </p:nvPicPr>
        <p:blipFill>
          <a:blip r:embed="rId5"/>
          <a:stretch>
            <a:fillRect/>
          </a:stretch>
        </p:blipFill>
        <p:spPr>
          <a:xfrm>
            <a:off x="1771774" y="5136724"/>
            <a:ext cx="2200000" cy="323810"/>
          </a:xfrm>
          <a:prstGeom prst="rect">
            <a:avLst/>
          </a:prstGeom>
        </p:spPr>
      </p:pic>
      <p:pic>
        <p:nvPicPr>
          <p:cNvPr id="18" name="图片 17">
            <a:extLst>
              <a:ext uri="{FF2B5EF4-FFF2-40B4-BE49-F238E27FC236}">
                <a16:creationId xmlns:a16="http://schemas.microsoft.com/office/drawing/2014/main" id="{E7B3FC88-2465-4112-9366-30E4EE31D329}"/>
              </a:ext>
            </a:extLst>
          </p:cNvPr>
          <p:cNvPicPr>
            <a:picLocks noChangeAspect="1"/>
          </p:cNvPicPr>
          <p:nvPr/>
        </p:nvPicPr>
        <p:blipFill>
          <a:blip r:embed="rId6"/>
          <a:stretch>
            <a:fillRect/>
          </a:stretch>
        </p:blipFill>
        <p:spPr>
          <a:xfrm>
            <a:off x="1552726" y="6063388"/>
            <a:ext cx="2419048" cy="552381"/>
          </a:xfrm>
          <a:prstGeom prst="rect">
            <a:avLst/>
          </a:prstGeom>
        </p:spPr>
      </p:pic>
    </p:spTree>
    <p:extLst>
      <p:ext uri="{BB962C8B-B14F-4D97-AF65-F5344CB8AC3E}">
        <p14:creationId xmlns:p14="http://schemas.microsoft.com/office/powerpoint/2010/main" val="339075524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C352D612-C567-4F59-B99B-74B394D67A8F}"/>
              </a:ext>
            </a:extLst>
          </p:cNvPr>
          <p:cNvSpPr/>
          <p:nvPr/>
        </p:nvSpPr>
        <p:spPr>
          <a:xfrm>
            <a:off x="0" y="2178639"/>
            <a:ext cx="12192000" cy="2997200"/>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Open Sans"/>
              <a:ea typeface="+mn-ea"/>
              <a:cs typeface="+mn-cs"/>
            </a:endParaRPr>
          </a:p>
        </p:txBody>
      </p:sp>
      <p:sp>
        <p:nvSpPr>
          <p:cNvPr id="6" name="TextBox 21">
            <a:extLst>
              <a:ext uri="{FF2B5EF4-FFF2-40B4-BE49-F238E27FC236}">
                <a16:creationId xmlns:a16="http://schemas.microsoft.com/office/drawing/2014/main" id="{8C930C76-4380-4F6B-BF54-0EB9C2A5BE2D}"/>
              </a:ext>
            </a:extLst>
          </p:cNvPr>
          <p:cNvSpPr txBox="1"/>
          <p:nvPr/>
        </p:nvSpPr>
        <p:spPr>
          <a:xfrm>
            <a:off x="1453091" y="3292518"/>
            <a:ext cx="10138833" cy="769441"/>
          </a:xfrm>
          <a:prstGeom prst="rect">
            <a:avLst/>
          </a:prstGeom>
          <a:noFill/>
        </p:spPr>
        <p:txBody>
          <a:bodyPr wrap="square" rtlCol="0">
            <a:spAutoFit/>
          </a:bodyPr>
          <a:lstStyle/>
          <a:p>
            <a:pPr lvl="0" defTabSz="609585"/>
            <a:r>
              <a:rPr kumimoji="0" lang="zh-CN" altLang="en-US" sz="44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任务</a:t>
            </a:r>
            <a:r>
              <a:rPr kumimoji="0" lang="en-US" altLang="zh-CN" sz="44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2  </a:t>
            </a:r>
            <a:r>
              <a:rPr lang="zh-CN" altLang="en-US" sz="4400"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配置</a:t>
            </a:r>
            <a:r>
              <a:rPr lang="en-US" altLang="zh-CN" sz="4400"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DNS</a:t>
            </a:r>
            <a:r>
              <a:rPr lang="zh-CN" altLang="en-US" sz="4400"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服务器和</a:t>
            </a:r>
            <a:r>
              <a:rPr lang="en-US" altLang="zh-CN" sz="4400"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DHCP</a:t>
            </a:r>
            <a:r>
              <a:rPr lang="zh-CN" altLang="en-US" sz="4400"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服务器</a:t>
            </a:r>
            <a:endParaRPr kumimoji="0" lang="zh-CN" altLang="en-US" sz="44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74577083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anim calcmode="lin" valueType="num">
                                      <p:cBhvr>
                                        <p:cTn id="13" dur="500" fill="hold"/>
                                        <p:tgtEl>
                                          <p:spTgt spid="5"/>
                                        </p:tgtEl>
                                        <p:attrNameLst>
                                          <p:attrName>ppt_x</p:attrName>
                                        </p:attrNameLst>
                                      </p:cBhvr>
                                      <p:tavLst>
                                        <p:tav tm="0">
                                          <p:val>
                                            <p:strVal val="#ppt_x"/>
                                          </p:val>
                                        </p:tav>
                                        <p:tav tm="100000">
                                          <p:val>
                                            <p:strVal val="#ppt_x"/>
                                          </p:val>
                                        </p:tav>
                                      </p:tavLst>
                                    </p:anim>
                                    <p:anim calcmode="lin" valueType="num">
                                      <p:cBhvr>
                                        <p:cTn id="14"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956003" y="2318882"/>
            <a:ext cx="10312071" cy="2032288"/>
          </a:xfrm>
          <a:prstGeom prst="rect">
            <a:avLst/>
          </a:prstGeom>
          <a:noFill/>
        </p:spPr>
        <p:txBody>
          <a:bodyPr wrap="square" lIns="0" tIns="0" rIns="0" bIns="0" rtlCol="0">
            <a:spAutoFit/>
          </a:bodyPr>
          <a:lstStyle/>
          <a:p>
            <a:pPr lvl="0" indent="457200">
              <a:lnSpc>
                <a:spcPct val="150000"/>
              </a:lnSpc>
            </a:pPr>
            <a:r>
              <a:rPr lang="en-US" altLang="zh-CN" dirty="0">
                <a:solidFill>
                  <a:prstClr val="black"/>
                </a:solidFill>
                <a:latin typeface="微软雅黑" panose="020B0503020204020204" pitchFamily="34" charset="-122"/>
                <a:ea typeface="微软雅黑" panose="020B0503020204020204" pitchFamily="34" charset="-122"/>
              </a:rPr>
              <a:t>IP</a:t>
            </a:r>
            <a:r>
              <a:rPr lang="zh-CN" altLang="en-US" dirty="0">
                <a:solidFill>
                  <a:prstClr val="black"/>
                </a:solidFill>
                <a:latin typeface="微软雅黑" panose="020B0503020204020204" pitchFamily="34" charset="-122"/>
                <a:ea typeface="微软雅黑" panose="020B0503020204020204" pitchFamily="34" charset="-122"/>
              </a:rPr>
              <a:t>地址是一种逻辑地址，用来标识网络中的一个个主机，</a:t>
            </a:r>
            <a:r>
              <a:rPr lang="en-US" altLang="zh-CN" dirty="0">
                <a:solidFill>
                  <a:prstClr val="black"/>
                </a:solidFill>
                <a:latin typeface="微软雅黑" panose="020B0503020204020204" pitchFamily="34" charset="-122"/>
                <a:ea typeface="微软雅黑" panose="020B0503020204020204" pitchFamily="34" charset="-122"/>
              </a:rPr>
              <a:t>IP</a:t>
            </a:r>
            <a:r>
              <a:rPr lang="zh-CN" altLang="en-US" dirty="0">
                <a:solidFill>
                  <a:prstClr val="black"/>
                </a:solidFill>
                <a:latin typeface="微软雅黑" panose="020B0503020204020204" pitchFamily="34" charset="-122"/>
                <a:ea typeface="微软雅黑" panose="020B0503020204020204" pitchFamily="34" charset="-122"/>
              </a:rPr>
              <a:t>地址有唯一性，即每台机器的</a:t>
            </a:r>
            <a:r>
              <a:rPr lang="en-US" altLang="zh-CN" dirty="0">
                <a:solidFill>
                  <a:prstClr val="black"/>
                </a:solidFill>
                <a:latin typeface="微软雅黑" panose="020B0503020204020204" pitchFamily="34" charset="-122"/>
                <a:ea typeface="微软雅黑" panose="020B0503020204020204" pitchFamily="34" charset="-122"/>
              </a:rPr>
              <a:t>P</a:t>
            </a:r>
            <a:r>
              <a:rPr lang="zh-CN" altLang="en-US" dirty="0">
                <a:solidFill>
                  <a:prstClr val="black"/>
                </a:solidFill>
                <a:latin typeface="微软雅黑" panose="020B0503020204020204" pitchFamily="34" charset="-122"/>
                <a:ea typeface="微软雅黑" panose="020B0503020204020204" pitchFamily="34" charset="-122"/>
              </a:rPr>
              <a:t>地址在全世界是唯一的。</a:t>
            </a:r>
            <a:endParaRPr lang="en-US" altLang="zh-CN" dirty="0">
              <a:solidFill>
                <a:prstClr val="black"/>
              </a:solidFill>
              <a:latin typeface="微软雅黑" panose="020B0503020204020204" pitchFamily="34" charset="-122"/>
              <a:ea typeface="微软雅黑" panose="020B0503020204020204" pitchFamily="34" charset="-122"/>
            </a:endParaRPr>
          </a:p>
          <a:p>
            <a:pPr lvl="0" indent="457200">
              <a:lnSpc>
                <a:spcPct val="150000"/>
              </a:lnSpc>
            </a:pPr>
            <a:r>
              <a:rPr lang="zh-CN" altLang="en-US" dirty="0">
                <a:solidFill>
                  <a:prstClr val="black"/>
                </a:solidFill>
              </a:rPr>
              <a:t>子网掩码不能单独存在，它必须结合</a:t>
            </a:r>
            <a:r>
              <a:rPr lang="en-US" altLang="zh-CN" dirty="0">
                <a:solidFill>
                  <a:prstClr val="black"/>
                </a:solidFill>
              </a:rPr>
              <a:t>P</a:t>
            </a:r>
            <a:r>
              <a:rPr lang="zh-CN" altLang="en-US" dirty="0">
                <a:solidFill>
                  <a:prstClr val="black"/>
                </a:solidFill>
              </a:rPr>
              <a:t>地址一起使用。子网掩码只有一个作用，就是将某个</a:t>
            </a:r>
            <a:r>
              <a:rPr lang="en-US" altLang="zh-CN" dirty="0">
                <a:solidFill>
                  <a:prstClr val="black"/>
                </a:solidFill>
              </a:rPr>
              <a:t>P</a:t>
            </a:r>
            <a:r>
              <a:rPr lang="zh-CN" altLang="en-US" dirty="0">
                <a:solidFill>
                  <a:prstClr val="black"/>
                </a:solidFill>
              </a:rPr>
              <a:t>地址划分成网络地址和主机地址两部分。子网掩码的设置必须遵循定的规则。与</a:t>
            </a:r>
            <a:r>
              <a:rPr lang="en-US" altLang="zh-CN" dirty="0">
                <a:solidFill>
                  <a:prstClr val="black"/>
                </a:solidFill>
              </a:rPr>
              <a:t>P</a:t>
            </a:r>
            <a:r>
              <a:rPr lang="zh-CN" altLang="en-US" dirty="0">
                <a:solidFill>
                  <a:prstClr val="black"/>
                </a:solidFill>
              </a:rPr>
              <a:t>地址相对应，网络位用二进制数字</a:t>
            </a:r>
            <a:r>
              <a:rPr lang="en-US" altLang="zh-CN" dirty="0">
                <a:solidFill>
                  <a:prstClr val="black"/>
                </a:solidFill>
              </a:rPr>
              <a:t>1</a:t>
            </a:r>
            <a:r>
              <a:rPr lang="zh-CN" altLang="en-US" dirty="0">
                <a:solidFill>
                  <a:prstClr val="black"/>
                </a:solidFill>
              </a:rPr>
              <a:t>表示；主机位用二进制数字</a:t>
            </a:r>
            <a:r>
              <a:rPr lang="en-US" altLang="zh-CN" dirty="0">
                <a:solidFill>
                  <a:prstClr val="black"/>
                </a:solidFill>
              </a:rPr>
              <a:t>0</a:t>
            </a:r>
            <a:r>
              <a:rPr lang="zh-CN" altLang="en-US" dirty="0">
                <a:solidFill>
                  <a:prstClr val="black"/>
                </a:solidFill>
              </a:rPr>
              <a:t>表示。</a:t>
            </a:r>
            <a:endParaRPr kumimoji="0" lang="zh-CN" altLang="zh-CN" b="0" i="0" u="none" strike="noStrike" kern="1200" cap="none" spc="0" normalizeH="0" baseline="0" noProof="0" dirty="0">
              <a:ln>
                <a:noFill/>
              </a:ln>
              <a:solidFill>
                <a:prstClr val="black"/>
              </a:solidFill>
              <a:effectLst/>
              <a:uLnTx/>
              <a:uFillTx/>
              <a:latin typeface="Open Sans"/>
            </a:endParaRPr>
          </a:p>
        </p:txBody>
      </p:sp>
      <p:sp>
        <p:nvSpPr>
          <p:cNvPr id="11" name="矩形 10">
            <a:extLst>
              <a:ext uri="{FF2B5EF4-FFF2-40B4-BE49-F238E27FC236}">
                <a16:creationId xmlns:a16="http://schemas.microsoft.com/office/drawing/2014/main" id="{F1D77C0F-FCD1-4F00-AB87-1DC6DAEC9899}"/>
              </a:ext>
            </a:extLst>
          </p:cNvPr>
          <p:cNvSpPr/>
          <p:nvPr/>
        </p:nvSpPr>
        <p:spPr>
          <a:xfrm>
            <a:off x="4991100" y="275999"/>
            <a:ext cx="7200900"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4491614"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.5</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   </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DNS</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服务器和</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DHCP</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服务器</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471792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2.5.1</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a:t>
            </a: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IP</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地址和子网掩码</a:t>
            </a:r>
          </a:p>
        </p:txBody>
      </p:sp>
      <p:sp>
        <p:nvSpPr>
          <p:cNvPr id="16" name="文本框 15">
            <a:extLst>
              <a:ext uri="{FF2B5EF4-FFF2-40B4-BE49-F238E27FC236}">
                <a16:creationId xmlns:a16="http://schemas.microsoft.com/office/drawing/2014/main" id="{9A5EBC99-36DC-4B15-B593-3A9B713094F8}"/>
              </a:ext>
            </a:extLst>
          </p:cNvPr>
          <p:cNvSpPr txBox="1"/>
          <p:nvPr/>
        </p:nvSpPr>
        <p:spPr>
          <a:xfrm>
            <a:off x="4853862" y="4411768"/>
            <a:ext cx="2638425"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70C0"/>
                </a:solidFill>
                <a:effectLst/>
                <a:uLnTx/>
                <a:uFillTx/>
                <a:latin typeface="Open Sans"/>
                <a:ea typeface="+mn-ea"/>
                <a:cs typeface="+mn-cs"/>
              </a:rPr>
              <a:t>IP</a:t>
            </a:r>
            <a:r>
              <a:rPr kumimoji="0" lang="zh-CN" altLang="en-US" sz="1600" b="0" i="0" u="none" strike="noStrike" kern="1200" cap="none" spc="0" normalizeH="0" baseline="0" noProof="0" dirty="0">
                <a:ln>
                  <a:noFill/>
                </a:ln>
                <a:solidFill>
                  <a:srgbClr val="0070C0"/>
                </a:solidFill>
                <a:effectLst/>
                <a:uLnTx/>
                <a:uFillTx/>
                <a:latin typeface="Open Sans"/>
                <a:ea typeface="+mn-ea"/>
                <a:cs typeface="+mn-cs"/>
              </a:rPr>
              <a:t>地址和子网掩码</a:t>
            </a:r>
          </a:p>
        </p:txBody>
      </p:sp>
      <p:pic>
        <p:nvPicPr>
          <p:cNvPr id="3" name="图片 2">
            <a:extLst>
              <a:ext uri="{FF2B5EF4-FFF2-40B4-BE49-F238E27FC236}">
                <a16:creationId xmlns:a16="http://schemas.microsoft.com/office/drawing/2014/main" id="{598B69D6-4E0D-40C3-9B48-5417354E8F2C}"/>
              </a:ext>
            </a:extLst>
          </p:cNvPr>
          <p:cNvPicPr>
            <a:picLocks noChangeAspect="1"/>
          </p:cNvPicPr>
          <p:nvPr/>
        </p:nvPicPr>
        <p:blipFill>
          <a:blip r:embed="rId2"/>
          <a:stretch>
            <a:fillRect/>
          </a:stretch>
        </p:blipFill>
        <p:spPr>
          <a:xfrm>
            <a:off x="1696583" y="4810921"/>
            <a:ext cx="9066667" cy="2019048"/>
          </a:xfrm>
          <a:prstGeom prst="rect">
            <a:avLst/>
          </a:prstGeom>
        </p:spPr>
      </p:pic>
    </p:spTree>
    <p:extLst>
      <p:ext uri="{BB962C8B-B14F-4D97-AF65-F5344CB8AC3E}">
        <p14:creationId xmlns:p14="http://schemas.microsoft.com/office/powerpoint/2010/main" val="176489133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1071879" y="3080927"/>
            <a:ext cx="4491615" cy="1201291"/>
          </a:xfrm>
          <a:prstGeom prst="rect">
            <a:avLst/>
          </a:prstGeom>
          <a:noFill/>
        </p:spPr>
        <p:txBody>
          <a:bodyPr wrap="square" lIns="0" tIns="0" rIns="0" bIns="0" rtlCol="0">
            <a:spAutoFit/>
          </a:bodyPr>
          <a:lstStyle/>
          <a:p>
            <a:pPr lvl="0" indent="457200">
              <a:lnSpc>
                <a:spcPct val="150000"/>
              </a:lnSpc>
            </a:pPr>
            <a:r>
              <a:rPr lang="zh-CN" altLang="en-US" dirty="0">
                <a:solidFill>
                  <a:prstClr val="black"/>
                </a:solidFill>
                <a:latin typeface="微软雅黑" panose="020B0503020204020204" pitchFamily="34" charset="-122"/>
                <a:ea typeface="微软雅黑" panose="020B0503020204020204" pitchFamily="34" charset="-122"/>
              </a:rPr>
              <a:t>网关是一个网络通向其他网络的出口地址。两个网络即使连接在同一台交换机上，也不能直接通信，必须通过网关转发。</a:t>
            </a:r>
            <a:endParaRPr kumimoji="0" lang="zh-CN" altLang="zh-CN" b="0" i="0" u="none" strike="noStrike" kern="1200" cap="none" spc="0" normalizeH="0" baseline="0" noProof="0" dirty="0">
              <a:ln>
                <a:noFill/>
              </a:ln>
              <a:solidFill>
                <a:prstClr val="black"/>
              </a:solidFill>
              <a:effectLst/>
              <a:uLnTx/>
              <a:uFillTx/>
              <a:latin typeface="Open Sans"/>
            </a:endParaRPr>
          </a:p>
        </p:txBody>
      </p:sp>
      <p:sp>
        <p:nvSpPr>
          <p:cNvPr id="11" name="矩形 10">
            <a:extLst>
              <a:ext uri="{FF2B5EF4-FFF2-40B4-BE49-F238E27FC236}">
                <a16:creationId xmlns:a16="http://schemas.microsoft.com/office/drawing/2014/main" id="{F1D77C0F-FCD1-4F00-AB87-1DC6DAEC9899}"/>
              </a:ext>
            </a:extLst>
          </p:cNvPr>
          <p:cNvSpPr/>
          <p:nvPr/>
        </p:nvSpPr>
        <p:spPr>
          <a:xfrm>
            <a:off x="4991100" y="275999"/>
            <a:ext cx="7200900"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4491614"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.5</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   </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DNS</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服务器和</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DHCP</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服务器</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471792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2.5.2</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a:t>
            </a:r>
            <a:r>
              <a:rPr lang="zh-CN" altLang="en-US" sz="2400" dirty="0">
                <a:solidFill>
                  <a:srgbClr val="5776B5"/>
                </a:solidFill>
                <a:latin typeface="Times New Roman" panose="02020603050405020304" pitchFamily="18" charset="0"/>
                <a:ea typeface="微软雅黑" panose="020B0503020204020204" pitchFamily="34" charset="-122"/>
                <a:cs typeface="Times New Roman" panose="02020603050405020304" pitchFamily="18" charset="0"/>
              </a:rPr>
              <a:t>默认网关</a:t>
            </a:r>
            <a:endPar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6" name="文本框 15">
            <a:extLst>
              <a:ext uri="{FF2B5EF4-FFF2-40B4-BE49-F238E27FC236}">
                <a16:creationId xmlns:a16="http://schemas.microsoft.com/office/drawing/2014/main" id="{9A5EBC99-36DC-4B15-B593-3A9B713094F8}"/>
              </a:ext>
            </a:extLst>
          </p:cNvPr>
          <p:cNvSpPr txBox="1"/>
          <p:nvPr/>
        </p:nvSpPr>
        <p:spPr>
          <a:xfrm>
            <a:off x="7797087" y="5326168"/>
            <a:ext cx="2638425"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0070C0"/>
                </a:solidFill>
                <a:effectLst/>
                <a:uLnTx/>
                <a:uFillTx/>
                <a:latin typeface="Open Sans"/>
                <a:ea typeface="+mn-ea"/>
                <a:cs typeface="+mn-cs"/>
              </a:rPr>
              <a:t>默认网关</a:t>
            </a:r>
          </a:p>
        </p:txBody>
      </p:sp>
      <p:pic>
        <p:nvPicPr>
          <p:cNvPr id="4" name="图片 3">
            <a:extLst>
              <a:ext uri="{FF2B5EF4-FFF2-40B4-BE49-F238E27FC236}">
                <a16:creationId xmlns:a16="http://schemas.microsoft.com/office/drawing/2014/main" id="{A0824CCD-7ABE-4210-BE27-02B62B7F3C56}"/>
              </a:ext>
            </a:extLst>
          </p:cNvPr>
          <p:cNvPicPr>
            <a:picLocks noChangeAspect="1"/>
          </p:cNvPicPr>
          <p:nvPr/>
        </p:nvPicPr>
        <p:blipFill>
          <a:blip r:embed="rId2"/>
          <a:stretch>
            <a:fillRect/>
          </a:stretch>
        </p:blipFill>
        <p:spPr>
          <a:xfrm>
            <a:off x="6062978" y="2529192"/>
            <a:ext cx="5057143" cy="2304762"/>
          </a:xfrm>
          <a:prstGeom prst="rect">
            <a:avLst/>
          </a:prstGeom>
        </p:spPr>
      </p:pic>
    </p:spTree>
    <p:extLst>
      <p:ext uri="{BB962C8B-B14F-4D97-AF65-F5344CB8AC3E}">
        <p14:creationId xmlns:p14="http://schemas.microsoft.com/office/powerpoint/2010/main" val="32843633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9">
            <a:extLst>
              <a:ext uri="{FF2B5EF4-FFF2-40B4-BE49-F238E27FC236}">
                <a16:creationId xmlns:a16="http://schemas.microsoft.com/office/drawing/2014/main" id="{8E3DDE5B-9BA2-4169-888B-5935C652AA41}"/>
              </a:ext>
            </a:extLst>
          </p:cNvPr>
          <p:cNvSpPr>
            <a:spLocks/>
          </p:cNvSpPr>
          <p:nvPr/>
        </p:nvSpPr>
        <p:spPr bwMode="auto">
          <a:xfrm>
            <a:off x="4622800" y="0"/>
            <a:ext cx="7569200" cy="6866467"/>
          </a:xfrm>
          <a:custGeom>
            <a:avLst/>
            <a:gdLst>
              <a:gd name="T0" fmla="*/ 1902 w 1902"/>
              <a:gd name="T1" fmla="*/ 1727 h 1727"/>
              <a:gd name="T2" fmla="*/ 1902 w 1902"/>
              <a:gd name="T3" fmla="*/ 0 h 1727"/>
              <a:gd name="T4" fmla="*/ 1005 w 1902"/>
              <a:gd name="T5" fmla="*/ 0 h 1727"/>
              <a:gd name="T6" fmla="*/ 1024 w 1902"/>
              <a:gd name="T7" fmla="*/ 104 h 1727"/>
              <a:gd name="T8" fmla="*/ 1020 w 1902"/>
              <a:gd name="T9" fmla="*/ 183 h 1727"/>
              <a:gd name="T10" fmla="*/ 787 w 1902"/>
              <a:gd name="T11" fmla="*/ 479 h 1727"/>
              <a:gd name="T12" fmla="*/ 568 w 1902"/>
              <a:gd name="T13" fmla="*/ 726 h 1727"/>
              <a:gd name="T14" fmla="*/ 639 w 1902"/>
              <a:gd name="T15" fmla="*/ 1018 h 1727"/>
              <a:gd name="T16" fmla="*/ 512 w 1902"/>
              <a:gd name="T17" fmla="*/ 1301 h 1727"/>
              <a:gd name="T18" fmla="*/ 192 w 1902"/>
              <a:gd name="T19" fmla="*/ 1529 h 1727"/>
              <a:gd name="T20" fmla="*/ 0 w 1902"/>
              <a:gd name="T21" fmla="*/ 1727 h 1727"/>
              <a:gd name="T22" fmla="*/ 1902 w 1902"/>
              <a:gd name="T23" fmla="*/ 1727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02" h="1727">
                <a:moveTo>
                  <a:pt x="1902" y="1727"/>
                </a:moveTo>
                <a:cubicBezTo>
                  <a:pt x="1902" y="0"/>
                  <a:pt x="1902" y="0"/>
                  <a:pt x="1902" y="0"/>
                </a:cubicBezTo>
                <a:cubicBezTo>
                  <a:pt x="1005" y="0"/>
                  <a:pt x="1005" y="0"/>
                  <a:pt x="1005" y="0"/>
                </a:cubicBezTo>
                <a:cubicBezTo>
                  <a:pt x="1016" y="34"/>
                  <a:pt x="1022" y="69"/>
                  <a:pt x="1024" y="104"/>
                </a:cubicBezTo>
                <a:cubicBezTo>
                  <a:pt x="1025" y="130"/>
                  <a:pt x="1024" y="157"/>
                  <a:pt x="1020" y="183"/>
                </a:cubicBezTo>
                <a:cubicBezTo>
                  <a:pt x="997" y="323"/>
                  <a:pt x="905" y="413"/>
                  <a:pt x="787" y="479"/>
                </a:cubicBezTo>
                <a:cubicBezTo>
                  <a:pt x="685" y="536"/>
                  <a:pt x="585" y="601"/>
                  <a:pt x="568" y="726"/>
                </a:cubicBezTo>
                <a:cubicBezTo>
                  <a:pt x="553" y="837"/>
                  <a:pt x="634" y="914"/>
                  <a:pt x="639" y="1018"/>
                </a:cubicBezTo>
                <a:cubicBezTo>
                  <a:pt x="643" y="1124"/>
                  <a:pt x="585" y="1227"/>
                  <a:pt x="512" y="1301"/>
                </a:cubicBezTo>
                <a:cubicBezTo>
                  <a:pt x="419" y="1393"/>
                  <a:pt x="300" y="1453"/>
                  <a:pt x="192" y="1529"/>
                </a:cubicBezTo>
                <a:cubicBezTo>
                  <a:pt x="117" y="1582"/>
                  <a:pt x="44" y="1648"/>
                  <a:pt x="0" y="1727"/>
                </a:cubicBezTo>
                <a:lnTo>
                  <a:pt x="1902" y="1727"/>
                </a:lnTo>
                <a:close/>
              </a:path>
            </a:pathLst>
          </a:custGeom>
          <a:gradFill>
            <a:gsLst>
              <a:gs pos="0">
                <a:srgbClr val="5877B6"/>
              </a:gs>
              <a:gs pos="100000">
                <a:srgbClr val="465E96"/>
              </a:gs>
            </a:gsLst>
            <a:lin ang="5400000" scaled="0"/>
          </a:gradFill>
          <a:ln>
            <a:noFill/>
          </a:ln>
        </p:spPr>
        <p:txBody>
          <a:bodyPr vert="horz" wrap="square" lIns="121920" tIns="60960" rIns="121920" bIns="60960" numCol="1" anchor="t" anchorCtr="0" compatLnSpc="1">
            <a:prstTxWarp prst="textNoShape">
              <a:avLst/>
            </a:prstTxWarp>
          </a:bodyPr>
          <a:lstStyle/>
          <a:p>
            <a:pPr marL="0" marR="0" lvl="0" indent="0" algn="l" defTabSz="609585"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black"/>
              </a:solidFill>
              <a:effectLst/>
              <a:uLnTx/>
              <a:uFillTx/>
              <a:latin typeface="Open Sans"/>
              <a:ea typeface="+mn-ea"/>
              <a:cs typeface="+mn-cs"/>
            </a:endParaRPr>
          </a:p>
        </p:txBody>
      </p:sp>
      <p:pic>
        <p:nvPicPr>
          <p:cNvPr id="4" name="图形 3">
            <a:extLst>
              <a:ext uri="{FF2B5EF4-FFF2-40B4-BE49-F238E27FC236}">
                <a16:creationId xmlns:a16="http://schemas.microsoft.com/office/drawing/2014/main" id="{85283BB4-C5B8-427A-B45B-980B3988B81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275207" y="1368810"/>
            <a:ext cx="4889500" cy="4356100"/>
          </a:xfrm>
          <a:prstGeom prst="rect">
            <a:avLst/>
          </a:prstGeom>
        </p:spPr>
      </p:pic>
      <p:sp>
        <p:nvSpPr>
          <p:cNvPr id="13" name="TextBox 21">
            <a:extLst>
              <a:ext uri="{FF2B5EF4-FFF2-40B4-BE49-F238E27FC236}">
                <a16:creationId xmlns:a16="http://schemas.microsoft.com/office/drawing/2014/main" id="{41966009-D92C-44B3-992A-B960E31525C2}"/>
              </a:ext>
            </a:extLst>
          </p:cNvPr>
          <p:cNvSpPr txBox="1"/>
          <p:nvPr/>
        </p:nvSpPr>
        <p:spPr>
          <a:xfrm>
            <a:off x="2031765" y="812941"/>
            <a:ext cx="2518972" cy="830997"/>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4800" b="1" i="0" u="none" strike="noStrike" kern="1200" cap="none" spc="0" normalizeH="0" baseline="0" noProof="0" dirty="0">
                <a:ln>
                  <a:noFill/>
                </a:ln>
                <a:gradFill>
                  <a:gsLst>
                    <a:gs pos="100000">
                      <a:srgbClr val="5877B6"/>
                    </a:gs>
                    <a:gs pos="0">
                      <a:srgbClr val="465E96"/>
                    </a:gs>
                  </a:gsLst>
                  <a:lin ang="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目   录</a:t>
            </a:r>
            <a:endParaRPr kumimoji="0" lang="en-US" altLang="zh-CN" sz="4800" b="1" i="0" u="none" strike="noStrike" kern="1200" cap="none" spc="0" normalizeH="0" baseline="0" noProof="0" dirty="0">
              <a:ln>
                <a:noFill/>
              </a:ln>
              <a:gradFill>
                <a:gsLst>
                  <a:gs pos="100000">
                    <a:srgbClr val="5877B6"/>
                  </a:gs>
                  <a:gs pos="0">
                    <a:srgbClr val="465E96"/>
                  </a:gs>
                </a:gsLst>
                <a:lin ang="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grpSp>
        <p:nvGrpSpPr>
          <p:cNvPr id="3" name="组合 2"/>
          <p:cNvGrpSpPr/>
          <p:nvPr/>
        </p:nvGrpSpPr>
        <p:grpSpPr>
          <a:xfrm>
            <a:off x="553395" y="2171335"/>
            <a:ext cx="5433493" cy="461665"/>
            <a:chOff x="1018107" y="3628688"/>
            <a:chExt cx="5433493" cy="461665"/>
          </a:xfrm>
        </p:grpSpPr>
        <p:sp>
          <p:nvSpPr>
            <p:cNvPr id="12" name="椭圆 11">
              <a:extLst>
                <a:ext uri="{FF2B5EF4-FFF2-40B4-BE49-F238E27FC236}">
                  <a16:creationId xmlns:a16="http://schemas.microsoft.com/office/drawing/2014/main" id="{8FC4A3FD-BB84-4F2C-86E6-9331BE3B11C7}"/>
                </a:ext>
              </a:extLst>
            </p:cNvPr>
            <p:cNvSpPr/>
            <p:nvPr/>
          </p:nvSpPr>
          <p:spPr>
            <a:xfrm>
              <a:off x="1018107" y="3700348"/>
              <a:ext cx="318347" cy="318347"/>
            </a:xfrm>
            <a:prstGeom prst="ellipse">
              <a:avLst/>
            </a:prstGeom>
            <a:gradFill>
              <a:gsLst>
                <a:gs pos="0">
                  <a:srgbClr val="5877B6"/>
                </a:gs>
                <a:gs pos="100000">
                  <a:srgbClr val="465E96"/>
                </a:gs>
              </a:gsLst>
              <a:lin ang="5400000" scaled="0"/>
            </a:gradFill>
            <a:ln>
              <a:noFill/>
            </a:ln>
            <a:effectLst>
              <a:outerShdw blurRad="254000" dist="101600" dir="5400000" algn="ctr" rotWithShape="0">
                <a:srgbClr val="5877B6">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Open Sans"/>
                <a:ea typeface="+mn-ea"/>
                <a:cs typeface="+mn-cs"/>
              </a:endParaRPr>
            </a:p>
          </p:txBody>
        </p:sp>
        <p:sp>
          <p:nvSpPr>
            <p:cNvPr id="15" name="TextBox 51">
              <a:extLst>
                <a:ext uri="{FF2B5EF4-FFF2-40B4-BE49-F238E27FC236}">
                  <a16:creationId xmlns:a16="http://schemas.microsoft.com/office/drawing/2014/main" id="{95529E35-8F10-4362-817B-40911B41714E}"/>
                </a:ext>
              </a:extLst>
            </p:cNvPr>
            <p:cNvSpPr txBox="1"/>
            <p:nvPr/>
          </p:nvSpPr>
          <p:spPr>
            <a:xfrm>
              <a:off x="1459217" y="3628688"/>
              <a:ext cx="4992383" cy="46166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任务</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1</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：理解服务器和服务器软件</a:t>
              </a:r>
            </a:p>
          </p:txBody>
        </p:sp>
      </p:grpSp>
      <p:grpSp>
        <p:nvGrpSpPr>
          <p:cNvPr id="9" name="组合 8"/>
          <p:cNvGrpSpPr/>
          <p:nvPr/>
        </p:nvGrpSpPr>
        <p:grpSpPr>
          <a:xfrm>
            <a:off x="553395" y="3049703"/>
            <a:ext cx="7914329" cy="461665"/>
            <a:chOff x="1018107" y="3628688"/>
            <a:chExt cx="7914329" cy="461665"/>
          </a:xfrm>
        </p:grpSpPr>
        <p:sp>
          <p:nvSpPr>
            <p:cNvPr id="10" name="椭圆 9"/>
            <p:cNvSpPr/>
            <p:nvPr/>
          </p:nvSpPr>
          <p:spPr>
            <a:xfrm>
              <a:off x="1018107" y="3700348"/>
              <a:ext cx="318347" cy="318347"/>
            </a:xfrm>
            <a:prstGeom prst="ellipse">
              <a:avLst/>
            </a:prstGeom>
            <a:gradFill>
              <a:gsLst>
                <a:gs pos="0">
                  <a:srgbClr val="5877B6"/>
                </a:gs>
                <a:gs pos="100000">
                  <a:srgbClr val="465E96"/>
                </a:gs>
              </a:gsLst>
              <a:lin ang="5400000" scaled="0"/>
            </a:gradFill>
            <a:ln>
              <a:noFill/>
            </a:ln>
            <a:effectLst>
              <a:outerShdw blurRad="254000" dist="101600" dir="5400000" algn="ctr" rotWithShape="0">
                <a:srgbClr val="5877B6">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Open Sans"/>
                <a:ea typeface="+mn-ea"/>
                <a:cs typeface="+mn-cs"/>
              </a:endParaRPr>
            </a:p>
          </p:txBody>
        </p:sp>
        <p:sp>
          <p:nvSpPr>
            <p:cNvPr id="14" name="TextBox 51"/>
            <p:cNvSpPr txBox="1"/>
            <p:nvPr/>
          </p:nvSpPr>
          <p:spPr>
            <a:xfrm>
              <a:off x="1408417" y="3628688"/>
              <a:ext cx="7524019" cy="46166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任务</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2</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：配置</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DNS</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服务器和</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DHCP</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服务器</a:t>
              </a:r>
            </a:p>
          </p:txBody>
        </p:sp>
      </p:grpSp>
      <p:grpSp>
        <p:nvGrpSpPr>
          <p:cNvPr id="16" name="组合 15"/>
          <p:cNvGrpSpPr/>
          <p:nvPr/>
        </p:nvGrpSpPr>
        <p:grpSpPr>
          <a:xfrm>
            <a:off x="553395" y="4038765"/>
            <a:ext cx="6095055" cy="461665"/>
            <a:chOff x="1018107" y="3628688"/>
            <a:chExt cx="6095055" cy="461665"/>
          </a:xfrm>
        </p:grpSpPr>
        <p:sp>
          <p:nvSpPr>
            <p:cNvPr id="17" name="椭圆 16"/>
            <p:cNvSpPr/>
            <p:nvPr/>
          </p:nvSpPr>
          <p:spPr>
            <a:xfrm>
              <a:off x="1018107" y="3700348"/>
              <a:ext cx="318347" cy="318347"/>
            </a:xfrm>
            <a:prstGeom prst="ellipse">
              <a:avLst/>
            </a:prstGeom>
            <a:gradFill>
              <a:gsLst>
                <a:gs pos="0">
                  <a:srgbClr val="5877B6"/>
                </a:gs>
                <a:gs pos="100000">
                  <a:srgbClr val="465E96"/>
                </a:gs>
              </a:gsLst>
              <a:lin ang="5400000" scaled="0"/>
            </a:gradFill>
            <a:ln>
              <a:noFill/>
            </a:ln>
            <a:effectLst>
              <a:outerShdw blurRad="254000" dist="101600" dir="5400000" algn="ctr" rotWithShape="0">
                <a:srgbClr val="5877B6">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Open Sans"/>
                <a:ea typeface="+mn-ea"/>
                <a:cs typeface="+mn-cs"/>
              </a:endParaRPr>
            </a:p>
          </p:txBody>
        </p:sp>
        <p:sp>
          <p:nvSpPr>
            <p:cNvPr id="18" name="TextBox 51"/>
            <p:cNvSpPr txBox="1"/>
            <p:nvPr/>
          </p:nvSpPr>
          <p:spPr>
            <a:xfrm>
              <a:off x="1408418" y="3628688"/>
              <a:ext cx="5704744" cy="46166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任务</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3</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：配置</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Web</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 服务器</a:t>
              </a:r>
            </a:p>
          </p:txBody>
        </p:sp>
      </p:grpSp>
      <p:grpSp>
        <p:nvGrpSpPr>
          <p:cNvPr id="19" name="组合 18"/>
          <p:cNvGrpSpPr/>
          <p:nvPr/>
        </p:nvGrpSpPr>
        <p:grpSpPr>
          <a:xfrm>
            <a:off x="553395" y="5099487"/>
            <a:ext cx="5085403" cy="461665"/>
            <a:chOff x="1018107" y="3628688"/>
            <a:chExt cx="5085403" cy="461665"/>
          </a:xfrm>
        </p:grpSpPr>
        <p:sp>
          <p:nvSpPr>
            <p:cNvPr id="20" name="椭圆 19"/>
            <p:cNvSpPr/>
            <p:nvPr/>
          </p:nvSpPr>
          <p:spPr>
            <a:xfrm>
              <a:off x="1018107" y="3700348"/>
              <a:ext cx="318347" cy="318347"/>
            </a:xfrm>
            <a:prstGeom prst="ellipse">
              <a:avLst/>
            </a:prstGeom>
            <a:gradFill>
              <a:gsLst>
                <a:gs pos="0">
                  <a:srgbClr val="5877B6"/>
                </a:gs>
                <a:gs pos="100000">
                  <a:srgbClr val="465E96"/>
                </a:gs>
              </a:gsLst>
              <a:lin ang="5400000" scaled="0"/>
            </a:gradFill>
            <a:ln>
              <a:noFill/>
            </a:ln>
            <a:effectLst>
              <a:outerShdw blurRad="254000" dist="101600" dir="5400000" algn="ctr" rotWithShape="0">
                <a:srgbClr val="5877B6">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Open Sans"/>
                <a:ea typeface="+mn-ea"/>
                <a:cs typeface="+mn-cs"/>
              </a:endParaRPr>
            </a:p>
          </p:txBody>
        </p:sp>
        <p:sp>
          <p:nvSpPr>
            <p:cNvPr id="21" name="TextBox 51"/>
            <p:cNvSpPr txBox="1"/>
            <p:nvPr/>
          </p:nvSpPr>
          <p:spPr>
            <a:xfrm>
              <a:off x="1408417" y="3628688"/>
              <a:ext cx="4695093" cy="46166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任务</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4</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：搭建</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LAMP</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应用环境</a:t>
              </a:r>
            </a:p>
          </p:txBody>
        </p:sp>
      </p:grpSp>
    </p:spTree>
    <p:extLst>
      <p:ext uri="{BB962C8B-B14F-4D97-AF65-F5344CB8AC3E}">
        <p14:creationId xmlns:p14="http://schemas.microsoft.com/office/powerpoint/2010/main" val="25301343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anim calcmode="lin" valueType="num">
                                      <p:cBhvr>
                                        <p:cTn id="13" dur="500" fill="hold"/>
                                        <p:tgtEl>
                                          <p:spTgt spid="11"/>
                                        </p:tgtEl>
                                        <p:attrNameLst>
                                          <p:attrName>ppt_x</p:attrName>
                                        </p:attrNameLst>
                                      </p:cBhvr>
                                      <p:tavLst>
                                        <p:tav tm="0">
                                          <p:val>
                                            <p:strVal val="#ppt_x"/>
                                          </p:val>
                                        </p:tav>
                                        <p:tav tm="100000">
                                          <p:val>
                                            <p:strVal val="#ppt_x"/>
                                          </p:val>
                                        </p:tav>
                                      </p:tavLst>
                                    </p:anim>
                                    <p:anim calcmode="lin" valueType="num">
                                      <p:cBhvr>
                                        <p:cTn id="14" dur="500" fill="hold"/>
                                        <p:tgtEl>
                                          <p:spTgt spid="1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anim calcmode="lin" valueType="num">
                                      <p:cBhvr>
                                        <p:cTn id="18" dur="500" fill="hold"/>
                                        <p:tgtEl>
                                          <p:spTgt spid="4"/>
                                        </p:tgtEl>
                                        <p:attrNameLst>
                                          <p:attrName>ppt_x</p:attrName>
                                        </p:attrNameLst>
                                      </p:cBhvr>
                                      <p:tavLst>
                                        <p:tav tm="0">
                                          <p:val>
                                            <p:strVal val="#ppt_x"/>
                                          </p:val>
                                        </p:tav>
                                        <p:tav tm="100000">
                                          <p:val>
                                            <p:strVal val="#ppt_x"/>
                                          </p:val>
                                        </p:tav>
                                      </p:tavLst>
                                    </p:anim>
                                    <p:anim calcmode="lin" valueType="num">
                                      <p:cBhvr>
                                        <p:cTn id="19" dur="5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956003" y="2318882"/>
            <a:ext cx="5016172" cy="2447786"/>
          </a:xfrm>
          <a:prstGeom prst="rect">
            <a:avLst/>
          </a:prstGeom>
          <a:noFill/>
        </p:spPr>
        <p:txBody>
          <a:bodyPr wrap="square" lIns="0" tIns="0" rIns="0" bIns="0" rtlCol="0">
            <a:spAutoFit/>
          </a:bodyPr>
          <a:lstStyle/>
          <a:p>
            <a:pPr lvl="0" indent="457200">
              <a:lnSpc>
                <a:spcPct val="150000"/>
              </a:lnSpc>
            </a:pPr>
            <a:r>
              <a:rPr lang="en-US" altLang="zh-CN" dirty="0">
                <a:solidFill>
                  <a:prstClr val="black"/>
                </a:solidFill>
                <a:latin typeface="微软雅黑" panose="020B0503020204020204" pitchFamily="34" charset="-122"/>
                <a:ea typeface="微软雅黑" panose="020B0503020204020204" pitchFamily="34" charset="-122"/>
              </a:rPr>
              <a:t>DHCP</a:t>
            </a:r>
            <a:r>
              <a:rPr lang="zh-CN" altLang="en-US" dirty="0">
                <a:solidFill>
                  <a:prstClr val="black"/>
                </a:solidFill>
                <a:latin typeface="微软雅黑" panose="020B0503020204020204" pitchFamily="34" charset="-122"/>
                <a:ea typeface="微软雅黑" panose="020B0503020204020204" pitchFamily="34" charset="-122"/>
              </a:rPr>
              <a:t>是传输控制协议</a:t>
            </a:r>
            <a:r>
              <a:rPr lang="en-US" altLang="zh-CN" dirty="0">
                <a:solidFill>
                  <a:prstClr val="black"/>
                </a:solidFill>
                <a:latin typeface="微软雅黑" panose="020B0503020204020204" pitchFamily="34" charset="-122"/>
                <a:ea typeface="微软雅黑" panose="020B0503020204020204" pitchFamily="34" charset="-122"/>
              </a:rPr>
              <a:t>/</a:t>
            </a:r>
            <a:r>
              <a:rPr lang="zh-CN" altLang="en-US" dirty="0">
                <a:solidFill>
                  <a:prstClr val="black"/>
                </a:solidFill>
                <a:latin typeface="微软雅黑" panose="020B0503020204020204" pitchFamily="34" charset="-122"/>
                <a:ea typeface="微软雅黑" panose="020B0503020204020204" pitchFamily="34" charset="-122"/>
              </a:rPr>
              <a:t>互联网协议（</a:t>
            </a:r>
            <a:r>
              <a:rPr lang="en-US" altLang="zh-CN" dirty="0">
                <a:solidFill>
                  <a:prstClr val="black"/>
                </a:solidFill>
                <a:latin typeface="微软雅黑" panose="020B0503020204020204" pitchFamily="34" charset="-122"/>
                <a:ea typeface="微软雅黑" panose="020B0503020204020204" pitchFamily="34" charset="-122"/>
              </a:rPr>
              <a:t>Transmission Control Protocol/</a:t>
            </a:r>
            <a:r>
              <a:rPr lang="zh-CN" altLang="en-US" dirty="0">
                <a:solidFill>
                  <a:prstClr val="black"/>
                </a:solidFill>
                <a:latin typeface="微软雅黑" panose="020B0503020204020204" pitchFamily="34" charset="-122"/>
                <a:ea typeface="微软雅黑" panose="020B0503020204020204" pitchFamily="34" charset="-122"/>
              </a:rPr>
              <a:t>，</a:t>
            </a:r>
            <a:r>
              <a:rPr lang="en-US" altLang="zh-CN" dirty="0">
                <a:solidFill>
                  <a:prstClr val="black"/>
                </a:solidFill>
                <a:latin typeface="微软雅黑" panose="020B0503020204020204" pitchFamily="34" charset="-122"/>
                <a:ea typeface="微软雅黑" panose="020B0503020204020204" pitchFamily="34" charset="-122"/>
              </a:rPr>
              <a:t>Internet Protocol</a:t>
            </a:r>
            <a:r>
              <a:rPr lang="zh-CN" altLang="en-US" dirty="0">
                <a:solidFill>
                  <a:prstClr val="black"/>
                </a:solidFill>
                <a:latin typeface="微软雅黑" panose="020B0503020204020204" pitchFamily="34" charset="-122"/>
                <a:ea typeface="微软雅黑" panose="020B0503020204020204" pitchFamily="34" charset="-122"/>
              </a:rPr>
              <a:t>，</a:t>
            </a:r>
            <a:r>
              <a:rPr lang="en-US" altLang="zh-CN" dirty="0">
                <a:solidFill>
                  <a:prstClr val="black"/>
                </a:solidFill>
                <a:latin typeface="微软雅黑" panose="020B0503020204020204" pitchFamily="34" charset="-122"/>
                <a:ea typeface="微软雅黑" panose="020B0503020204020204" pitchFamily="34" charset="-122"/>
              </a:rPr>
              <a:t>TCP/IP</a:t>
            </a:r>
            <a:r>
              <a:rPr lang="zh-CN" altLang="en-US" dirty="0">
                <a:solidFill>
                  <a:prstClr val="black"/>
                </a:solidFill>
                <a:latin typeface="微软雅黑" panose="020B0503020204020204" pitchFamily="34" charset="-122"/>
                <a:ea typeface="微软雅黑" panose="020B0503020204020204" pitchFamily="34" charset="-122"/>
              </a:rPr>
              <a:t>）中的一种，主要是用来给网络客户端分配动态的</a:t>
            </a:r>
            <a:r>
              <a:rPr lang="en-US" altLang="zh-CN" dirty="0">
                <a:solidFill>
                  <a:prstClr val="black"/>
                </a:solidFill>
                <a:latin typeface="微软雅黑" panose="020B0503020204020204" pitchFamily="34" charset="-122"/>
                <a:ea typeface="微软雅黑" panose="020B0503020204020204" pitchFamily="34" charset="-122"/>
              </a:rPr>
              <a:t>P</a:t>
            </a:r>
            <a:r>
              <a:rPr lang="zh-CN" altLang="en-US" dirty="0">
                <a:solidFill>
                  <a:prstClr val="black"/>
                </a:solidFill>
                <a:latin typeface="微软雅黑" panose="020B0503020204020204" pitchFamily="34" charset="-122"/>
                <a:ea typeface="微软雅黑" panose="020B0503020204020204" pitchFamily="34" charset="-122"/>
              </a:rPr>
              <a:t>地址。这些被分配的</a:t>
            </a:r>
            <a:r>
              <a:rPr lang="en-US" altLang="zh-CN" dirty="0">
                <a:solidFill>
                  <a:prstClr val="black"/>
                </a:solidFill>
                <a:latin typeface="微软雅黑" panose="020B0503020204020204" pitchFamily="34" charset="-122"/>
                <a:ea typeface="微软雅黑" panose="020B0503020204020204" pitchFamily="34" charset="-122"/>
              </a:rPr>
              <a:t>P</a:t>
            </a:r>
            <a:r>
              <a:rPr lang="zh-CN" altLang="en-US" dirty="0">
                <a:solidFill>
                  <a:prstClr val="black"/>
                </a:solidFill>
                <a:latin typeface="微软雅黑" panose="020B0503020204020204" pitchFamily="34" charset="-122"/>
                <a:ea typeface="微软雅黑" panose="020B0503020204020204" pitchFamily="34" charset="-122"/>
              </a:rPr>
              <a:t>地址是</a:t>
            </a:r>
            <a:r>
              <a:rPr lang="en-US" altLang="zh-CN" dirty="0">
                <a:solidFill>
                  <a:prstClr val="black"/>
                </a:solidFill>
                <a:latin typeface="微软雅黑" panose="020B0503020204020204" pitchFamily="34" charset="-122"/>
                <a:ea typeface="微软雅黑" panose="020B0503020204020204" pitchFamily="34" charset="-122"/>
              </a:rPr>
              <a:t>DHCP</a:t>
            </a:r>
            <a:r>
              <a:rPr lang="zh-CN" altLang="en-US" dirty="0">
                <a:solidFill>
                  <a:prstClr val="black"/>
                </a:solidFill>
                <a:latin typeface="微软雅黑" panose="020B0503020204020204" pitchFamily="34" charset="-122"/>
                <a:ea typeface="微软雅黑" panose="020B0503020204020204" pitchFamily="34" charset="-122"/>
              </a:rPr>
              <a:t>服务器预先配置好的一个由多个地址组成的地址集，并且一般是一段连续的地址。</a:t>
            </a:r>
            <a:endParaRPr kumimoji="0" lang="zh-CN" altLang="zh-CN" b="0" i="0" u="none" strike="noStrike" kern="1200" cap="none" spc="0" normalizeH="0" baseline="0" noProof="0" dirty="0">
              <a:ln>
                <a:noFill/>
              </a:ln>
              <a:solidFill>
                <a:prstClr val="black"/>
              </a:solidFill>
              <a:effectLst/>
              <a:uLnTx/>
              <a:uFillTx/>
              <a:latin typeface="Open Sans"/>
            </a:endParaRPr>
          </a:p>
        </p:txBody>
      </p:sp>
      <p:sp>
        <p:nvSpPr>
          <p:cNvPr id="11" name="矩形 10">
            <a:extLst>
              <a:ext uri="{FF2B5EF4-FFF2-40B4-BE49-F238E27FC236}">
                <a16:creationId xmlns:a16="http://schemas.microsoft.com/office/drawing/2014/main" id="{F1D77C0F-FCD1-4F00-AB87-1DC6DAEC9899}"/>
              </a:ext>
            </a:extLst>
          </p:cNvPr>
          <p:cNvSpPr/>
          <p:nvPr/>
        </p:nvSpPr>
        <p:spPr>
          <a:xfrm>
            <a:off x="4991100" y="275999"/>
            <a:ext cx="7200900"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4491614"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.5</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   </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DNS</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服务器和</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DHCP</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服务器</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471792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2.5.3</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a:t>
            </a: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DHCP</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服务</a:t>
            </a:r>
          </a:p>
        </p:txBody>
      </p:sp>
      <p:sp>
        <p:nvSpPr>
          <p:cNvPr id="16" name="文本框 15">
            <a:extLst>
              <a:ext uri="{FF2B5EF4-FFF2-40B4-BE49-F238E27FC236}">
                <a16:creationId xmlns:a16="http://schemas.microsoft.com/office/drawing/2014/main" id="{9A5EBC99-36DC-4B15-B593-3A9B713094F8}"/>
              </a:ext>
            </a:extLst>
          </p:cNvPr>
          <p:cNvSpPr txBox="1"/>
          <p:nvPr/>
        </p:nvSpPr>
        <p:spPr>
          <a:xfrm>
            <a:off x="7797087" y="5326168"/>
            <a:ext cx="2638425"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70C0"/>
                </a:solidFill>
                <a:effectLst/>
                <a:uLnTx/>
                <a:uFillTx/>
                <a:latin typeface="Open Sans"/>
                <a:ea typeface="+mn-ea"/>
                <a:cs typeface="+mn-cs"/>
              </a:rPr>
              <a:t>DHCP</a:t>
            </a:r>
            <a:r>
              <a:rPr kumimoji="0" lang="zh-CN" altLang="en-US" sz="1600" b="0" i="0" u="none" strike="noStrike" kern="1200" cap="none" spc="0" normalizeH="0" baseline="0" noProof="0" dirty="0">
                <a:ln>
                  <a:noFill/>
                </a:ln>
                <a:solidFill>
                  <a:srgbClr val="0070C0"/>
                </a:solidFill>
                <a:effectLst/>
                <a:uLnTx/>
                <a:uFillTx/>
                <a:latin typeface="Open Sans"/>
                <a:ea typeface="+mn-ea"/>
                <a:cs typeface="+mn-cs"/>
              </a:rPr>
              <a:t> 的工作过程</a:t>
            </a:r>
          </a:p>
        </p:txBody>
      </p:sp>
      <p:pic>
        <p:nvPicPr>
          <p:cNvPr id="4" name="图片 3">
            <a:extLst>
              <a:ext uri="{FF2B5EF4-FFF2-40B4-BE49-F238E27FC236}">
                <a16:creationId xmlns:a16="http://schemas.microsoft.com/office/drawing/2014/main" id="{A0824CCD-7ABE-4210-BE27-02B62B7F3C56}"/>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062978" y="2800404"/>
            <a:ext cx="5057143" cy="1762338"/>
          </a:xfrm>
          <a:prstGeom prst="rect">
            <a:avLst/>
          </a:prstGeom>
        </p:spPr>
      </p:pic>
    </p:spTree>
    <p:extLst>
      <p:ext uri="{BB962C8B-B14F-4D97-AF65-F5344CB8AC3E}">
        <p14:creationId xmlns:p14="http://schemas.microsoft.com/office/powerpoint/2010/main" val="252643307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956003" y="2318882"/>
            <a:ext cx="5016172" cy="2863284"/>
          </a:xfrm>
          <a:prstGeom prst="rect">
            <a:avLst/>
          </a:prstGeom>
          <a:noFill/>
        </p:spPr>
        <p:txBody>
          <a:bodyPr wrap="square" lIns="0" tIns="0" rIns="0" bIns="0" rtlCol="0">
            <a:spAutoFit/>
          </a:bodyPr>
          <a:lstStyle/>
          <a:p>
            <a:pPr lvl="0" indent="457200">
              <a:lnSpc>
                <a:spcPct val="150000"/>
              </a:lnSpc>
            </a:pPr>
            <a:r>
              <a:rPr lang="en-US" altLang="zh-CN" dirty="0">
                <a:solidFill>
                  <a:prstClr val="black"/>
                </a:solidFill>
                <a:latin typeface="微软雅黑" panose="020B0503020204020204" pitchFamily="34" charset="-122"/>
                <a:ea typeface="微软雅黑" panose="020B0503020204020204" pitchFamily="34" charset="-122"/>
              </a:rPr>
              <a:t>DNS</a:t>
            </a:r>
            <a:r>
              <a:rPr lang="zh-CN" altLang="en-US" dirty="0">
                <a:solidFill>
                  <a:prstClr val="black"/>
                </a:solidFill>
                <a:latin typeface="微软雅黑" panose="020B0503020204020204" pitchFamily="34" charset="-122"/>
                <a:ea typeface="微软雅黑" panose="020B0503020204020204" pitchFamily="34" charset="-122"/>
              </a:rPr>
              <a:t>服务的作用是域名解析，可以把域名解析成</a:t>
            </a:r>
            <a:r>
              <a:rPr lang="en-US" altLang="zh-CN" dirty="0">
                <a:solidFill>
                  <a:prstClr val="black"/>
                </a:solidFill>
                <a:latin typeface="微软雅黑" panose="020B0503020204020204" pitchFamily="34" charset="-122"/>
                <a:ea typeface="微软雅黑" panose="020B0503020204020204" pitchFamily="34" charset="-122"/>
              </a:rPr>
              <a:t>P</a:t>
            </a:r>
            <a:r>
              <a:rPr lang="zh-CN" altLang="en-US" dirty="0">
                <a:solidFill>
                  <a:prstClr val="black"/>
                </a:solidFill>
                <a:latin typeface="微软雅黑" panose="020B0503020204020204" pitchFamily="34" charset="-122"/>
                <a:ea typeface="微软雅黑" panose="020B0503020204020204" pitchFamily="34" charset="-122"/>
              </a:rPr>
              <a:t>地址，也可以反向解析。这样，用户访问网站时可以不需要输入难记的</a:t>
            </a:r>
            <a:r>
              <a:rPr lang="en-US" altLang="zh-CN" dirty="0">
                <a:solidFill>
                  <a:prstClr val="black"/>
                </a:solidFill>
                <a:latin typeface="微软雅黑" panose="020B0503020204020204" pitchFamily="34" charset="-122"/>
                <a:ea typeface="微软雅黑" panose="020B0503020204020204" pitchFamily="34" charset="-122"/>
              </a:rPr>
              <a:t>P</a:t>
            </a:r>
            <a:r>
              <a:rPr lang="zh-CN" altLang="en-US" dirty="0">
                <a:solidFill>
                  <a:prstClr val="black"/>
                </a:solidFill>
                <a:latin typeface="微软雅黑" panose="020B0503020204020204" pitchFamily="34" charset="-122"/>
                <a:ea typeface="微软雅黑" panose="020B0503020204020204" pitchFamily="34" charset="-122"/>
              </a:rPr>
              <a:t>地址，只需要记忆和使用有意义的域名。</a:t>
            </a:r>
            <a:endParaRPr lang="en-US" altLang="zh-CN" dirty="0">
              <a:solidFill>
                <a:prstClr val="black"/>
              </a:solidFill>
              <a:latin typeface="微软雅黑" panose="020B0503020204020204" pitchFamily="34" charset="-122"/>
              <a:ea typeface="微软雅黑" panose="020B0503020204020204" pitchFamily="34" charset="-122"/>
            </a:endParaRPr>
          </a:p>
          <a:p>
            <a:pPr lvl="0" indent="457200">
              <a:lnSpc>
                <a:spcPct val="150000"/>
              </a:lnSpc>
            </a:pPr>
            <a:r>
              <a:rPr lang="en-US" altLang="zh-CN" dirty="0">
                <a:solidFill>
                  <a:prstClr val="black"/>
                </a:solidFill>
              </a:rPr>
              <a:t>DNS</a:t>
            </a:r>
            <a:r>
              <a:rPr lang="zh-CN" altLang="en-US" dirty="0">
                <a:solidFill>
                  <a:prstClr val="black"/>
                </a:solidFill>
              </a:rPr>
              <a:t>服务器分为</a:t>
            </a:r>
            <a:r>
              <a:rPr lang="en-US" altLang="zh-CN" dirty="0">
                <a:solidFill>
                  <a:prstClr val="black"/>
                </a:solidFill>
              </a:rPr>
              <a:t>Master</a:t>
            </a:r>
            <a:r>
              <a:rPr lang="zh-CN" altLang="en-US" dirty="0">
                <a:solidFill>
                  <a:prstClr val="black"/>
                </a:solidFill>
              </a:rPr>
              <a:t>（主</a:t>
            </a:r>
            <a:r>
              <a:rPr lang="en-US" altLang="zh-CN" dirty="0">
                <a:solidFill>
                  <a:prstClr val="black"/>
                </a:solidFill>
              </a:rPr>
              <a:t>DNS</a:t>
            </a:r>
            <a:r>
              <a:rPr lang="zh-CN" altLang="en-US" dirty="0">
                <a:solidFill>
                  <a:prstClr val="black"/>
                </a:solidFill>
              </a:rPr>
              <a:t>服务器）、</a:t>
            </a:r>
            <a:r>
              <a:rPr lang="en-US" altLang="zh-CN" dirty="0">
                <a:solidFill>
                  <a:prstClr val="black"/>
                </a:solidFill>
              </a:rPr>
              <a:t>Slave</a:t>
            </a:r>
            <a:r>
              <a:rPr lang="zh-CN" altLang="en-US" dirty="0">
                <a:solidFill>
                  <a:prstClr val="black"/>
                </a:solidFill>
              </a:rPr>
              <a:t>（辅助</a:t>
            </a:r>
            <a:r>
              <a:rPr lang="en-US" altLang="zh-CN" dirty="0">
                <a:solidFill>
                  <a:prstClr val="black"/>
                </a:solidFill>
              </a:rPr>
              <a:t>DNS</a:t>
            </a:r>
            <a:r>
              <a:rPr lang="zh-CN" altLang="en-US" dirty="0">
                <a:solidFill>
                  <a:prstClr val="black"/>
                </a:solidFill>
              </a:rPr>
              <a:t>服务器）、</a:t>
            </a:r>
            <a:r>
              <a:rPr lang="en-US" altLang="zh-CN" dirty="0">
                <a:solidFill>
                  <a:prstClr val="black"/>
                </a:solidFill>
              </a:rPr>
              <a:t>Cache-</a:t>
            </a:r>
            <a:r>
              <a:rPr lang="en-US" altLang="zh-CN" dirty="0" err="1">
                <a:solidFill>
                  <a:prstClr val="black"/>
                </a:solidFill>
              </a:rPr>
              <a:t>omly</a:t>
            </a:r>
            <a:r>
              <a:rPr lang="zh-CN" altLang="en-US" dirty="0">
                <a:solidFill>
                  <a:prstClr val="black"/>
                </a:solidFill>
              </a:rPr>
              <a:t>（缓存</a:t>
            </a:r>
            <a:r>
              <a:rPr lang="en-US" altLang="zh-CN" dirty="0">
                <a:solidFill>
                  <a:prstClr val="black"/>
                </a:solidFill>
              </a:rPr>
              <a:t>DNS</a:t>
            </a:r>
            <a:r>
              <a:rPr lang="zh-CN" altLang="en-US" dirty="0">
                <a:solidFill>
                  <a:prstClr val="black"/>
                </a:solidFill>
              </a:rPr>
              <a:t>服务器）</a:t>
            </a:r>
            <a:r>
              <a:rPr lang="en-US" altLang="zh-CN" dirty="0">
                <a:solidFill>
                  <a:prstClr val="black"/>
                </a:solidFill>
              </a:rPr>
              <a:t>3</a:t>
            </a:r>
            <a:r>
              <a:rPr lang="zh-CN" altLang="en-US" dirty="0">
                <a:solidFill>
                  <a:prstClr val="black"/>
                </a:solidFill>
              </a:rPr>
              <a:t>种。</a:t>
            </a:r>
            <a:endParaRPr kumimoji="0" lang="zh-CN" altLang="zh-CN" b="0" i="0" u="none" strike="noStrike" kern="1200" cap="none" spc="0" normalizeH="0" baseline="0" noProof="0" dirty="0">
              <a:ln>
                <a:noFill/>
              </a:ln>
              <a:solidFill>
                <a:prstClr val="black"/>
              </a:solidFill>
              <a:effectLst/>
              <a:uLnTx/>
              <a:uFillTx/>
              <a:latin typeface="Open Sans"/>
            </a:endParaRPr>
          </a:p>
        </p:txBody>
      </p:sp>
      <p:sp>
        <p:nvSpPr>
          <p:cNvPr id="11" name="矩形 10">
            <a:extLst>
              <a:ext uri="{FF2B5EF4-FFF2-40B4-BE49-F238E27FC236}">
                <a16:creationId xmlns:a16="http://schemas.microsoft.com/office/drawing/2014/main" id="{F1D77C0F-FCD1-4F00-AB87-1DC6DAEC9899}"/>
              </a:ext>
            </a:extLst>
          </p:cNvPr>
          <p:cNvSpPr/>
          <p:nvPr/>
        </p:nvSpPr>
        <p:spPr>
          <a:xfrm>
            <a:off x="4991100" y="275999"/>
            <a:ext cx="7200900"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4491614"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.5</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   </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DNS</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服务器和</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DHCP</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服务器</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471792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2.5.4</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dirty="0">
                <a:solidFill>
                  <a:srgbClr val="5776B5"/>
                </a:solidFill>
                <a:latin typeface="Times New Roman" panose="02020603050405020304" pitchFamily="18" charset="0"/>
                <a:ea typeface="微软雅黑" panose="020B0503020204020204" pitchFamily="34" charset="-122"/>
                <a:cs typeface="Times New Roman" panose="02020603050405020304" pitchFamily="18" charset="0"/>
              </a:rPr>
              <a:t>DNS</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服务</a:t>
            </a:r>
          </a:p>
        </p:txBody>
      </p:sp>
      <p:sp>
        <p:nvSpPr>
          <p:cNvPr id="16" name="文本框 15">
            <a:extLst>
              <a:ext uri="{FF2B5EF4-FFF2-40B4-BE49-F238E27FC236}">
                <a16:creationId xmlns:a16="http://schemas.microsoft.com/office/drawing/2014/main" id="{9A5EBC99-36DC-4B15-B593-3A9B713094F8}"/>
              </a:ext>
            </a:extLst>
          </p:cNvPr>
          <p:cNvSpPr txBox="1"/>
          <p:nvPr/>
        </p:nvSpPr>
        <p:spPr>
          <a:xfrm>
            <a:off x="7867650" y="4788006"/>
            <a:ext cx="2638425"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70C0"/>
                </a:solidFill>
                <a:effectLst/>
                <a:uLnTx/>
                <a:uFillTx/>
                <a:latin typeface="Open Sans"/>
                <a:ea typeface="+mn-ea"/>
                <a:cs typeface="+mn-cs"/>
              </a:rPr>
              <a:t>DNS</a:t>
            </a:r>
            <a:r>
              <a:rPr kumimoji="0" lang="zh-CN" altLang="en-US" sz="1600" b="0" i="0" u="none" strike="noStrike" kern="1200" cap="none" spc="0" normalizeH="0" baseline="0" noProof="0" dirty="0">
                <a:ln>
                  <a:noFill/>
                </a:ln>
                <a:solidFill>
                  <a:srgbClr val="0070C0"/>
                </a:solidFill>
                <a:effectLst/>
                <a:uLnTx/>
                <a:uFillTx/>
                <a:latin typeface="Open Sans"/>
                <a:ea typeface="+mn-ea"/>
                <a:cs typeface="+mn-cs"/>
              </a:rPr>
              <a:t> 域名空间</a:t>
            </a:r>
          </a:p>
        </p:txBody>
      </p:sp>
      <p:pic>
        <p:nvPicPr>
          <p:cNvPr id="3" name="图片 2">
            <a:extLst>
              <a:ext uri="{FF2B5EF4-FFF2-40B4-BE49-F238E27FC236}">
                <a16:creationId xmlns:a16="http://schemas.microsoft.com/office/drawing/2014/main" id="{D2101BB1-DE8A-4C1E-8A1C-1136D0C2BC36}"/>
              </a:ext>
            </a:extLst>
          </p:cNvPr>
          <p:cNvPicPr>
            <a:picLocks noChangeAspect="1"/>
          </p:cNvPicPr>
          <p:nvPr/>
        </p:nvPicPr>
        <p:blipFill>
          <a:blip r:embed="rId2"/>
          <a:stretch>
            <a:fillRect/>
          </a:stretch>
        </p:blipFill>
        <p:spPr>
          <a:xfrm>
            <a:off x="6656400" y="2318882"/>
            <a:ext cx="4491614" cy="2469124"/>
          </a:xfrm>
          <a:prstGeom prst="rect">
            <a:avLst/>
          </a:prstGeom>
        </p:spPr>
      </p:pic>
    </p:spTree>
    <p:extLst>
      <p:ext uri="{BB962C8B-B14F-4D97-AF65-F5344CB8AC3E}">
        <p14:creationId xmlns:p14="http://schemas.microsoft.com/office/powerpoint/2010/main" val="21129908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956002" y="2318882"/>
            <a:ext cx="8702347" cy="370294"/>
          </a:xfrm>
          <a:prstGeom prst="rect">
            <a:avLst/>
          </a:prstGeom>
          <a:noFill/>
        </p:spPr>
        <p:txBody>
          <a:bodyPr wrap="square" lIns="0" tIns="0" rIns="0" bIns="0" rtlCol="0">
            <a:spAutoFit/>
          </a:bodyPr>
          <a:lstStyle/>
          <a:p>
            <a:pPr lvl="0" indent="457200">
              <a:lnSpc>
                <a:spcPct val="150000"/>
              </a:lnSpc>
            </a:pPr>
            <a:r>
              <a:rPr lang="zh-CN" altLang="en-US" dirty="0">
                <a:solidFill>
                  <a:prstClr val="black"/>
                </a:solidFill>
                <a:latin typeface="微软雅黑" panose="020B0503020204020204" pitchFamily="34" charset="-122"/>
                <a:ea typeface="微软雅黑" panose="020B0503020204020204" pitchFamily="34" charset="-122"/>
              </a:rPr>
              <a:t>请配置</a:t>
            </a:r>
            <a:r>
              <a:rPr lang="en-US" altLang="zh-CN" dirty="0">
                <a:solidFill>
                  <a:prstClr val="black"/>
                </a:solidFill>
                <a:latin typeface="微软雅黑" panose="020B0503020204020204" pitchFamily="34" charset="-122"/>
                <a:ea typeface="微软雅黑" panose="020B0503020204020204" pitchFamily="34" charset="-122"/>
              </a:rPr>
              <a:t>DHCP</a:t>
            </a:r>
            <a:r>
              <a:rPr lang="zh-CN" altLang="en-US" dirty="0">
                <a:solidFill>
                  <a:prstClr val="black"/>
                </a:solidFill>
                <a:latin typeface="微软雅黑" panose="020B0503020204020204" pitchFamily="34" charset="-122"/>
                <a:ea typeface="微软雅黑" panose="020B0503020204020204" pitchFamily="34" charset="-122"/>
              </a:rPr>
              <a:t>服务，用于公司的</a:t>
            </a:r>
            <a:r>
              <a:rPr lang="en-US" altLang="zh-CN" dirty="0">
                <a:solidFill>
                  <a:prstClr val="black"/>
                </a:solidFill>
                <a:latin typeface="微软雅黑" panose="020B0503020204020204" pitchFamily="34" charset="-122"/>
                <a:ea typeface="微软雅黑" panose="020B0503020204020204" pitchFamily="34" charset="-122"/>
              </a:rPr>
              <a:t>P</a:t>
            </a:r>
            <a:r>
              <a:rPr lang="zh-CN" altLang="en-US" dirty="0">
                <a:solidFill>
                  <a:prstClr val="black"/>
                </a:solidFill>
                <a:latin typeface="微软雅黑" panose="020B0503020204020204" pitchFamily="34" charset="-122"/>
                <a:ea typeface="微软雅黑" panose="020B0503020204020204" pitchFamily="34" charset="-122"/>
              </a:rPr>
              <a:t>地址自动分配和管理。</a:t>
            </a:r>
            <a:endParaRPr kumimoji="0" lang="zh-CN" altLang="zh-CN" b="0" i="0" u="none" strike="noStrike" kern="1200" cap="none" spc="0" normalizeH="0" baseline="0" noProof="0" dirty="0">
              <a:ln>
                <a:noFill/>
              </a:ln>
              <a:solidFill>
                <a:prstClr val="black"/>
              </a:solidFill>
              <a:effectLst/>
              <a:uLnTx/>
              <a:uFillTx/>
              <a:latin typeface="Open Sans"/>
            </a:endParaRPr>
          </a:p>
        </p:txBody>
      </p:sp>
      <p:sp>
        <p:nvSpPr>
          <p:cNvPr id="11" name="矩形 10">
            <a:extLst>
              <a:ext uri="{FF2B5EF4-FFF2-40B4-BE49-F238E27FC236}">
                <a16:creationId xmlns:a16="http://schemas.microsoft.com/office/drawing/2014/main" id="{F1D77C0F-FCD1-4F00-AB87-1DC6DAEC9899}"/>
              </a:ext>
            </a:extLst>
          </p:cNvPr>
          <p:cNvSpPr/>
          <p:nvPr/>
        </p:nvSpPr>
        <p:spPr>
          <a:xfrm>
            <a:off x="3855192" y="275999"/>
            <a:ext cx="8336808"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3492944"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.6</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   </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DHCP</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服务器的配置</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471792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2.6.1</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任务描述</a:t>
            </a:r>
          </a:p>
        </p:txBody>
      </p:sp>
      <p:sp>
        <p:nvSpPr>
          <p:cNvPr id="16" name="文本框 15">
            <a:extLst>
              <a:ext uri="{FF2B5EF4-FFF2-40B4-BE49-F238E27FC236}">
                <a16:creationId xmlns:a16="http://schemas.microsoft.com/office/drawing/2014/main" id="{9A5EBC99-36DC-4B15-B593-3A9B713094F8}"/>
              </a:ext>
            </a:extLst>
          </p:cNvPr>
          <p:cNvSpPr txBox="1"/>
          <p:nvPr/>
        </p:nvSpPr>
        <p:spPr>
          <a:xfrm>
            <a:off x="5044636" y="3174305"/>
            <a:ext cx="2638425"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0070C0"/>
                </a:solidFill>
                <a:effectLst/>
                <a:uLnTx/>
                <a:uFillTx/>
                <a:latin typeface="Open Sans"/>
                <a:ea typeface="+mn-ea"/>
                <a:cs typeface="+mn-cs"/>
              </a:rPr>
              <a:t>网络规划方案</a:t>
            </a:r>
          </a:p>
        </p:txBody>
      </p:sp>
      <p:pic>
        <p:nvPicPr>
          <p:cNvPr id="4" name="图片 3">
            <a:extLst>
              <a:ext uri="{FF2B5EF4-FFF2-40B4-BE49-F238E27FC236}">
                <a16:creationId xmlns:a16="http://schemas.microsoft.com/office/drawing/2014/main" id="{E62B5D2A-F3BB-4D46-9E94-AB9B1710F9B0}"/>
              </a:ext>
            </a:extLst>
          </p:cNvPr>
          <p:cNvPicPr>
            <a:picLocks noChangeAspect="1"/>
          </p:cNvPicPr>
          <p:nvPr/>
        </p:nvPicPr>
        <p:blipFill>
          <a:blip r:embed="rId2"/>
          <a:stretch>
            <a:fillRect/>
          </a:stretch>
        </p:blipFill>
        <p:spPr>
          <a:xfrm>
            <a:off x="1254255" y="3602755"/>
            <a:ext cx="9104762" cy="2019048"/>
          </a:xfrm>
          <a:prstGeom prst="rect">
            <a:avLst/>
          </a:prstGeom>
        </p:spPr>
      </p:pic>
    </p:spTree>
    <p:extLst>
      <p:ext uri="{BB962C8B-B14F-4D97-AF65-F5344CB8AC3E}">
        <p14:creationId xmlns:p14="http://schemas.microsoft.com/office/powerpoint/2010/main" val="42187988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956002" y="2318882"/>
            <a:ext cx="9959648" cy="2863284"/>
          </a:xfrm>
          <a:prstGeom prst="rect">
            <a:avLst/>
          </a:prstGeom>
          <a:noFill/>
        </p:spPr>
        <p:txBody>
          <a:bodyPr wrap="square" lIns="0" tIns="0" rIns="0" bIns="0" rtlCol="0">
            <a:spAutoFit/>
          </a:bodyPr>
          <a:lstStyle/>
          <a:p>
            <a:pPr lvl="0" indent="457200">
              <a:lnSpc>
                <a:spcPct val="150000"/>
              </a:lnSpc>
            </a:pPr>
            <a:r>
              <a:rPr lang="zh-CN" altLang="en-US" dirty="0">
                <a:solidFill>
                  <a:prstClr val="black"/>
                </a:solidFill>
                <a:latin typeface="微软雅黑" panose="020B0503020204020204" pitchFamily="34" charset="-122"/>
                <a:ea typeface="微软雅黑" panose="020B0503020204020204" pitchFamily="34" charset="-122"/>
              </a:rPr>
              <a:t>在本任务中，使用的网段</a:t>
            </a:r>
            <a:r>
              <a:rPr lang="en-US" altLang="zh-CN" dirty="0">
                <a:solidFill>
                  <a:prstClr val="black"/>
                </a:solidFill>
                <a:latin typeface="微软雅黑" panose="020B0503020204020204" pitchFamily="34" charset="-122"/>
                <a:ea typeface="微软雅黑" panose="020B0503020204020204" pitchFamily="34" charset="-122"/>
              </a:rPr>
              <a:t>192.168.125.0/24</a:t>
            </a:r>
            <a:r>
              <a:rPr lang="zh-CN" altLang="en-US" dirty="0">
                <a:solidFill>
                  <a:prstClr val="black"/>
                </a:solidFill>
                <a:latin typeface="微软雅黑" panose="020B0503020204020204" pitchFamily="34" charset="-122"/>
                <a:ea typeface="微软雅黑" panose="020B0503020204020204" pitchFamily="34" charset="-122"/>
              </a:rPr>
              <a:t>共包含</a:t>
            </a:r>
            <a:r>
              <a:rPr lang="en-US" altLang="zh-CN" dirty="0">
                <a:solidFill>
                  <a:prstClr val="black"/>
                </a:solidFill>
                <a:latin typeface="微软雅黑" panose="020B0503020204020204" pitchFamily="34" charset="-122"/>
                <a:ea typeface="微软雅黑" panose="020B0503020204020204" pitchFamily="34" charset="-122"/>
              </a:rPr>
              <a:t>192.168.125.1~254</a:t>
            </a:r>
            <a:r>
              <a:rPr lang="zh-CN" altLang="en-US" dirty="0">
                <a:solidFill>
                  <a:prstClr val="black"/>
                </a:solidFill>
                <a:latin typeface="微软雅黑" panose="020B0503020204020204" pitchFamily="34" charset="-122"/>
                <a:ea typeface="微软雅黑" panose="020B0503020204020204" pitchFamily="34" charset="-122"/>
              </a:rPr>
              <a:t>共</a:t>
            </a:r>
            <a:r>
              <a:rPr lang="en-US" altLang="zh-CN" dirty="0">
                <a:solidFill>
                  <a:prstClr val="black"/>
                </a:solidFill>
                <a:latin typeface="微软雅黑" panose="020B0503020204020204" pitchFamily="34" charset="-122"/>
                <a:ea typeface="微软雅黑" panose="020B0503020204020204" pitchFamily="34" charset="-122"/>
              </a:rPr>
              <a:t>254</a:t>
            </a:r>
            <a:r>
              <a:rPr lang="zh-CN" altLang="en-US" dirty="0">
                <a:solidFill>
                  <a:prstClr val="black"/>
                </a:solidFill>
                <a:latin typeface="微软雅黑" panose="020B0503020204020204" pitchFamily="34" charset="-122"/>
                <a:ea typeface="微软雅黑" panose="020B0503020204020204" pitchFamily="34" charset="-122"/>
              </a:rPr>
              <a:t>个可分配</a:t>
            </a:r>
            <a:r>
              <a:rPr lang="en-US" altLang="zh-CN" dirty="0">
                <a:solidFill>
                  <a:prstClr val="black"/>
                </a:solidFill>
                <a:latin typeface="微软雅黑" panose="020B0503020204020204" pitchFamily="34" charset="-122"/>
                <a:ea typeface="微软雅黑" panose="020B0503020204020204" pitchFamily="34" charset="-122"/>
              </a:rPr>
              <a:t>P</a:t>
            </a:r>
            <a:r>
              <a:rPr lang="zh-CN" altLang="en-US" dirty="0">
                <a:solidFill>
                  <a:prstClr val="black"/>
                </a:solidFill>
                <a:latin typeface="微软雅黑" panose="020B0503020204020204" pitchFamily="34" charset="-122"/>
                <a:ea typeface="微软雅黑" panose="020B0503020204020204" pitchFamily="34" charset="-122"/>
              </a:rPr>
              <a:t>地址，</a:t>
            </a:r>
            <a:r>
              <a:rPr lang="en-US" altLang="zh-CN" dirty="0">
                <a:solidFill>
                  <a:prstClr val="black"/>
                </a:solidFill>
                <a:latin typeface="微软雅黑" panose="020B0503020204020204" pitchFamily="34" charset="-122"/>
                <a:ea typeface="微软雅黑" panose="020B0503020204020204" pitchFamily="34" charset="-122"/>
              </a:rPr>
              <a:t>192.168.125.0</a:t>
            </a:r>
            <a:r>
              <a:rPr lang="zh-CN" altLang="en-US" dirty="0">
                <a:solidFill>
                  <a:prstClr val="black"/>
                </a:solidFill>
                <a:latin typeface="微软雅黑" panose="020B0503020204020204" pitchFamily="34" charset="-122"/>
                <a:ea typeface="微软雅黑" panose="020B0503020204020204" pitchFamily="34" charset="-122"/>
              </a:rPr>
              <a:t>作为网络标识，</a:t>
            </a:r>
            <a:r>
              <a:rPr lang="en-US" altLang="zh-CN" dirty="0">
                <a:solidFill>
                  <a:prstClr val="black"/>
                </a:solidFill>
                <a:latin typeface="微软雅黑" panose="020B0503020204020204" pitchFamily="34" charset="-122"/>
                <a:ea typeface="微软雅黑" panose="020B0503020204020204" pitchFamily="34" charset="-122"/>
              </a:rPr>
              <a:t>192.168.125.255</a:t>
            </a:r>
            <a:r>
              <a:rPr lang="zh-CN" altLang="en-US" dirty="0">
                <a:solidFill>
                  <a:prstClr val="black"/>
                </a:solidFill>
                <a:latin typeface="微软雅黑" panose="020B0503020204020204" pitchFamily="34" charset="-122"/>
                <a:ea typeface="微软雅黑" panose="020B0503020204020204" pitchFamily="34" charset="-122"/>
              </a:rPr>
              <a:t>作为广播地址，是网络的默认约定，不参与主机</a:t>
            </a:r>
            <a:r>
              <a:rPr lang="en-US" altLang="zh-CN" dirty="0">
                <a:solidFill>
                  <a:prstClr val="black"/>
                </a:solidFill>
                <a:latin typeface="微软雅黑" panose="020B0503020204020204" pitchFamily="34" charset="-122"/>
                <a:ea typeface="微软雅黑" panose="020B0503020204020204" pitchFamily="34" charset="-122"/>
              </a:rPr>
              <a:t>IP</a:t>
            </a:r>
            <a:r>
              <a:rPr lang="zh-CN" altLang="en-US" dirty="0">
                <a:solidFill>
                  <a:prstClr val="black"/>
                </a:solidFill>
                <a:latin typeface="微软雅黑" panose="020B0503020204020204" pitchFamily="34" charset="-122"/>
                <a:ea typeface="微软雅黑" panose="020B0503020204020204" pitchFamily="34" charset="-122"/>
              </a:rPr>
              <a:t>地址分配。当前有</a:t>
            </a:r>
            <a:r>
              <a:rPr lang="en-US" altLang="zh-CN" dirty="0">
                <a:solidFill>
                  <a:prstClr val="black"/>
                </a:solidFill>
                <a:latin typeface="微软雅黑" panose="020B0503020204020204" pitchFamily="34" charset="-122"/>
                <a:ea typeface="微软雅黑" panose="020B0503020204020204" pitchFamily="34" charset="-122"/>
              </a:rPr>
              <a:t>3</a:t>
            </a:r>
            <a:r>
              <a:rPr lang="zh-CN" altLang="en-US" dirty="0">
                <a:solidFill>
                  <a:prstClr val="black"/>
                </a:solidFill>
                <a:latin typeface="微软雅黑" panose="020B0503020204020204" pitchFamily="34" charset="-122"/>
                <a:ea typeface="微软雅黑" panose="020B0503020204020204" pitchFamily="34" charset="-122"/>
              </a:rPr>
              <a:t>台服务器，</a:t>
            </a:r>
            <a:r>
              <a:rPr lang="en-US" altLang="zh-CN" dirty="0">
                <a:solidFill>
                  <a:prstClr val="black"/>
                </a:solidFill>
                <a:latin typeface="微软雅黑" panose="020B0503020204020204" pitchFamily="34" charset="-122"/>
                <a:ea typeface="微软雅黑" panose="020B0503020204020204" pitchFamily="34" charset="-122"/>
              </a:rPr>
              <a:t>P</a:t>
            </a:r>
            <a:r>
              <a:rPr lang="zh-CN" altLang="en-US" dirty="0">
                <a:solidFill>
                  <a:prstClr val="black"/>
                </a:solidFill>
                <a:latin typeface="微软雅黑" panose="020B0503020204020204" pitchFamily="34" charset="-122"/>
                <a:ea typeface="微软雅黑" panose="020B0503020204020204" pitchFamily="34" charset="-122"/>
              </a:rPr>
              <a:t>地址分别分配</a:t>
            </a:r>
            <a:r>
              <a:rPr lang="en-US" altLang="zh-CN" dirty="0">
                <a:solidFill>
                  <a:prstClr val="black"/>
                </a:solidFill>
                <a:latin typeface="微软雅黑" panose="020B0503020204020204" pitchFamily="34" charset="-122"/>
                <a:ea typeface="微软雅黑" panose="020B0503020204020204" pitchFamily="34" charset="-122"/>
              </a:rPr>
              <a:t>192.168.125.1</a:t>
            </a:r>
            <a:r>
              <a:rPr lang="zh-CN" altLang="en-US" dirty="0">
                <a:solidFill>
                  <a:prstClr val="black"/>
                </a:solidFill>
                <a:latin typeface="微软雅黑" panose="020B0503020204020204" pitchFamily="34" charset="-122"/>
                <a:ea typeface="微软雅黑" panose="020B0503020204020204" pitchFamily="34" charset="-122"/>
              </a:rPr>
              <a:t>、</a:t>
            </a:r>
            <a:r>
              <a:rPr lang="en-US" altLang="zh-CN" dirty="0">
                <a:solidFill>
                  <a:prstClr val="black"/>
                </a:solidFill>
                <a:latin typeface="微软雅黑" panose="020B0503020204020204" pitchFamily="34" charset="-122"/>
                <a:ea typeface="微软雅黑" panose="020B0503020204020204" pitchFamily="34" charset="-122"/>
              </a:rPr>
              <a:t>192.168.125.2</a:t>
            </a:r>
            <a:r>
              <a:rPr lang="zh-CN" altLang="en-US" dirty="0">
                <a:solidFill>
                  <a:prstClr val="black"/>
                </a:solidFill>
                <a:latin typeface="微软雅黑" panose="020B0503020204020204" pitchFamily="34" charset="-122"/>
                <a:ea typeface="微软雅黑" panose="020B0503020204020204" pitchFamily="34" charset="-122"/>
              </a:rPr>
              <a:t>、</a:t>
            </a:r>
            <a:r>
              <a:rPr lang="en-US" altLang="zh-CN" dirty="0">
                <a:solidFill>
                  <a:prstClr val="black"/>
                </a:solidFill>
                <a:latin typeface="微软雅黑" panose="020B0503020204020204" pitchFamily="34" charset="-122"/>
                <a:ea typeface="微软雅黑" panose="020B0503020204020204" pitchFamily="34" charset="-122"/>
              </a:rPr>
              <a:t>192.168.125.3</a:t>
            </a:r>
            <a:r>
              <a:rPr lang="zh-CN" altLang="en-US" dirty="0">
                <a:solidFill>
                  <a:prstClr val="black"/>
                </a:solidFill>
                <a:latin typeface="微软雅黑" panose="020B0503020204020204" pitchFamily="34" charset="-122"/>
                <a:ea typeface="微软雅黑" panose="020B0503020204020204" pitchFamily="34" charset="-122"/>
              </a:rPr>
              <a:t>，后面</a:t>
            </a:r>
            <a:r>
              <a:rPr lang="en-US" altLang="zh-CN" dirty="0">
                <a:solidFill>
                  <a:prstClr val="black"/>
                </a:solidFill>
                <a:latin typeface="微软雅黑" panose="020B0503020204020204" pitchFamily="34" charset="-122"/>
                <a:ea typeface="微软雅黑" panose="020B0503020204020204" pitchFamily="34" charset="-122"/>
              </a:rPr>
              <a:t>6</a:t>
            </a:r>
            <a:r>
              <a:rPr lang="zh-CN" altLang="en-US" dirty="0">
                <a:solidFill>
                  <a:prstClr val="black"/>
                </a:solidFill>
                <a:latin typeface="微软雅黑" panose="020B0503020204020204" pitchFamily="34" charset="-122"/>
                <a:ea typeface="微软雅黑" panose="020B0503020204020204" pitchFamily="34" charset="-122"/>
              </a:rPr>
              <a:t>个保留给未来使用：当前主机数</a:t>
            </a:r>
            <a:r>
              <a:rPr lang="en-US" altLang="zh-CN" dirty="0">
                <a:solidFill>
                  <a:prstClr val="black"/>
                </a:solidFill>
                <a:latin typeface="微软雅黑" panose="020B0503020204020204" pitchFamily="34" charset="-122"/>
                <a:ea typeface="微软雅黑" panose="020B0503020204020204" pitchFamily="34" charset="-122"/>
              </a:rPr>
              <a:t>40</a:t>
            </a:r>
            <a:r>
              <a:rPr lang="zh-CN" altLang="en-US" dirty="0">
                <a:solidFill>
                  <a:prstClr val="black"/>
                </a:solidFill>
                <a:latin typeface="微软雅黑" panose="020B0503020204020204" pitchFamily="34" charset="-122"/>
                <a:ea typeface="微软雅黑" panose="020B0503020204020204" pitchFamily="34" charset="-122"/>
              </a:rPr>
              <a:t>台，考虑到未来还可能增加，所以也要进行合理的预留，这里</a:t>
            </a:r>
            <a:r>
              <a:rPr lang="en-US" altLang="zh-CN" dirty="0">
                <a:solidFill>
                  <a:prstClr val="black"/>
                </a:solidFill>
                <a:latin typeface="微软雅黑" panose="020B0503020204020204" pitchFamily="34" charset="-122"/>
                <a:ea typeface="微软雅黑" panose="020B0503020204020204" pitchFamily="34" charset="-122"/>
              </a:rPr>
              <a:t>192.168.125.10~192.168.125.200</a:t>
            </a:r>
            <a:r>
              <a:rPr lang="zh-CN" altLang="en-US" dirty="0">
                <a:solidFill>
                  <a:prstClr val="black"/>
                </a:solidFill>
                <a:latin typeface="微软雅黑" panose="020B0503020204020204" pitchFamily="34" charset="-122"/>
                <a:ea typeface="微软雅黑" panose="020B0503020204020204" pitchFamily="34" charset="-122"/>
              </a:rPr>
              <a:t>共</a:t>
            </a:r>
            <a:r>
              <a:rPr lang="en-US" altLang="zh-CN" dirty="0">
                <a:solidFill>
                  <a:prstClr val="black"/>
                </a:solidFill>
                <a:latin typeface="微软雅黑" panose="020B0503020204020204" pitchFamily="34" charset="-122"/>
                <a:ea typeface="微软雅黑" panose="020B0503020204020204" pitchFamily="34" charset="-122"/>
              </a:rPr>
              <a:t>191</a:t>
            </a:r>
            <a:r>
              <a:rPr lang="zh-CN" altLang="en-US" dirty="0">
                <a:solidFill>
                  <a:prstClr val="black"/>
                </a:solidFill>
                <a:latin typeface="微软雅黑" panose="020B0503020204020204" pitchFamily="34" charset="-122"/>
                <a:ea typeface="微软雅黑" panose="020B0503020204020204" pitchFamily="34" charset="-122"/>
              </a:rPr>
              <a:t>个</a:t>
            </a:r>
            <a:r>
              <a:rPr lang="en-US" altLang="zh-CN" dirty="0">
                <a:solidFill>
                  <a:prstClr val="black"/>
                </a:solidFill>
                <a:latin typeface="微软雅黑" panose="020B0503020204020204" pitchFamily="34" charset="-122"/>
                <a:ea typeface="微软雅黑" panose="020B0503020204020204" pitchFamily="34" charset="-122"/>
              </a:rPr>
              <a:t>IP</a:t>
            </a:r>
            <a:r>
              <a:rPr lang="zh-CN" altLang="en-US" dirty="0">
                <a:solidFill>
                  <a:prstClr val="black"/>
                </a:solidFill>
                <a:latin typeface="微软雅黑" panose="020B0503020204020204" pitchFamily="34" charset="-122"/>
                <a:ea typeface="微软雅黑" panose="020B0503020204020204" pitchFamily="34" charset="-122"/>
              </a:rPr>
              <a:t>地址分配给此部分，足够满足可预计的未来需求</a:t>
            </a:r>
            <a:r>
              <a:rPr lang="en-US" altLang="zh-CN" dirty="0">
                <a:solidFill>
                  <a:prstClr val="black"/>
                </a:solidFill>
                <a:latin typeface="微软雅黑" panose="020B0503020204020204" pitchFamily="34" charset="-122"/>
                <a:ea typeface="微软雅黑" panose="020B0503020204020204" pitchFamily="34" charset="-122"/>
              </a:rPr>
              <a:t>192.168.125.201~192.168.125.253</a:t>
            </a:r>
            <a:r>
              <a:rPr lang="zh-CN" altLang="en-US" dirty="0">
                <a:solidFill>
                  <a:prstClr val="black"/>
                </a:solidFill>
                <a:latin typeface="微软雅黑" panose="020B0503020204020204" pitchFamily="34" charset="-122"/>
                <a:ea typeface="微软雅黑" panose="020B0503020204020204" pitchFamily="34" charset="-122"/>
              </a:rPr>
              <a:t>留给网络管理员分配使用：</a:t>
            </a:r>
            <a:r>
              <a:rPr lang="en-US" altLang="zh-CN" dirty="0">
                <a:solidFill>
                  <a:prstClr val="black"/>
                </a:solidFill>
                <a:latin typeface="微软雅黑" panose="020B0503020204020204" pitchFamily="34" charset="-122"/>
                <a:ea typeface="微软雅黑" panose="020B0503020204020204" pitchFamily="34" charset="-122"/>
              </a:rPr>
              <a:t>192.168.125.254</a:t>
            </a:r>
            <a:r>
              <a:rPr lang="zh-CN" altLang="en-US" dirty="0">
                <a:solidFill>
                  <a:prstClr val="black"/>
                </a:solidFill>
                <a:latin typeface="微软雅黑" panose="020B0503020204020204" pitchFamily="34" charset="-122"/>
                <a:ea typeface="微软雅黑" panose="020B0503020204020204" pitchFamily="34" charset="-122"/>
              </a:rPr>
              <a:t>分配给网关使用。</a:t>
            </a:r>
          </a:p>
          <a:p>
            <a:pPr lvl="0" indent="457200">
              <a:lnSpc>
                <a:spcPct val="150000"/>
              </a:lnSpc>
            </a:pPr>
            <a:r>
              <a:rPr lang="zh-CN" altLang="en-US" dirty="0">
                <a:solidFill>
                  <a:prstClr val="black"/>
                </a:solidFill>
                <a:latin typeface="微软雅黑" panose="020B0503020204020204" pitchFamily="34" charset="-122"/>
                <a:ea typeface="微软雅黑" panose="020B0503020204020204" pitchFamily="34" charset="-122"/>
              </a:rPr>
              <a:t>你也可以自己按照企业需求灵活规划，再按照规划来布置和实施。</a:t>
            </a:r>
            <a:endParaRPr kumimoji="0" lang="zh-CN" altLang="zh-CN" b="0" i="0" u="none" strike="noStrike" kern="1200" cap="none" spc="0" normalizeH="0" baseline="0" noProof="0" dirty="0">
              <a:ln>
                <a:noFill/>
              </a:ln>
              <a:solidFill>
                <a:prstClr val="black"/>
              </a:solidFill>
              <a:effectLst/>
              <a:uLnTx/>
              <a:uFillTx/>
              <a:latin typeface="Open Sans"/>
            </a:endParaRPr>
          </a:p>
        </p:txBody>
      </p:sp>
      <p:sp>
        <p:nvSpPr>
          <p:cNvPr id="11" name="矩形 10">
            <a:extLst>
              <a:ext uri="{FF2B5EF4-FFF2-40B4-BE49-F238E27FC236}">
                <a16:creationId xmlns:a16="http://schemas.microsoft.com/office/drawing/2014/main" id="{F1D77C0F-FCD1-4F00-AB87-1DC6DAEC9899}"/>
              </a:ext>
            </a:extLst>
          </p:cNvPr>
          <p:cNvSpPr/>
          <p:nvPr/>
        </p:nvSpPr>
        <p:spPr>
          <a:xfrm>
            <a:off x="3855192" y="275999"/>
            <a:ext cx="8336808"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3492944"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.6</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   </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DHCP</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服务器的配置</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471792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2.6.2</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任务分析</a:t>
            </a:r>
          </a:p>
        </p:txBody>
      </p:sp>
    </p:spTree>
    <p:extLst>
      <p:ext uri="{BB962C8B-B14F-4D97-AF65-F5344CB8AC3E}">
        <p14:creationId xmlns:p14="http://schemas.microsoft.com/office/powerpoint/2010/main" val="259303740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956002" y="2318882"/>
            <a:ext cx="9959648" cy="3694281"/>
          </a:xfrm>
          <a:prstGeom prst="rect">
            <a:avLst/>
          </a:prstGeom>
          <a:noFill/>
        </p:spPr>
        <p:txBody>
          <a:bodyPr wrap="square" lIns="0" tIns="0" rIns="0" bIns="0" rtlCol="0">
            <a:spAutoFit/>
          </a:bodyPr>
          <a:lstStyle/>
          <a:p>
            <a:pPr lvl="0" indent="457200">
              <a:lnSpc>
                <a:spcPct val="150000"/>
              </a:lnSpc>
            </a:pPr>
            <a:r>
              <a:rPr lang="zh-CN" altLang="en-US" dirty="0">
                <a:solidFill>
                  <a:prstClr val="black"/>
                </a:solidFill>
                <a:latin typeface="微软雅黑" panose="020B0503020204020204" pitchFamily="34" charset="-122"/>
                <a:ea typeface="微软雅黑" panose="020B0503020204020204" pitchFamily="34" charset="-122"/>
              </a:rPr>
              <a:t>１</a:t>
            </a:r>
            <a:r>
              <a:rPr lang="en-US" altLang="zh-CN" dirty="0">
                <a:solidFill>
                  <a:prstClr val="black"/>
                </a:solidFill>
                <a:latin typeface="微软雅黑" panose="020B0503020204020204" pitchFamily="34" charset="-122"/>
                <a:ea typeface="微软雅黑" panose="020B0503020204020204" pitchFamily="34" charset="-122"/>
              </a:rPr>
              <a:t>. </a:t>
            </a:r>
            <a:r>
              <a:rPr lang="zh-CN" altLang="en-US" dirty="0">
                <a:solidFill>
                  <a:prstClr val="black"/>
                </a:solidFill>
                <a:latin typeface="微软雅黑" panose="020B0503020204020204" pitchFamily="34" charset="-122"/>
                <a:ea typeface="微软雅黑" panose="020B0503020204020204" pitchFamily="34" charset="-122"/>
              </a:rPr>
              <a:t>安装</a:t>
            </a:r>
            <a:r>
              <a:rPr lang="en-US" altLang="zh-CN" dirty="0">
                <a:solidFill>
                  <a:prstClr val="black"/>
                </a:solidFill>
                <a:latin typeface="微软雅黑" panose="020B0503020204020204" pitchFamily="34" charset="-122"/>
                <a:ea typeface="微软雅黑" panose="020B0503020204020204" pitchFamily="34" charset="-122"/>
              </a:rPr>
              <a:t>DHCP</a:t>
            </a:r>
            <a:r>
              <a:rPr lang="zh-CN" altLang="en-US" dirty="0">
                <a:solidFill>
                  <a:prstClr val="black"/>
                </a:solidFill>
                <a:latin typeface="微软雅黑" panose="020B0503020204020204" pitchFamily="34" charset="-122"/>
                <a:ea typeface="微软雅黑" panose="020B0503020204020204" pitchFamily="34" charset="-122"/>
              </a:rPr>
              <a:t>服务</a:t>
            </a:r>
            <a:endParaRPr lang="en-US" altLang="zh-CN" dirty="0">
              <a:solidFill>
                <a:prstClr val="black"/>
              </a:solidFill>
              <a:latin typeface="微软雅黑" panose="020B0503020204020204" pitchFamily="34" charset="-122"/>
              <a:ea typeface="微软雅黑" panose="020B0503020204020204" pitchFamily="34" charset="-122"/>
            </a:endParaRPr>
          </a:p>
          <a:p>
            <a:pPr lvl="0" indent="457200">
              <a:lnSpc>
                <a:spcPct val="150000"/>
              </a:lnSpc>
            </a:pPr>
            <a:r>
              <a:rPr lang="zh-CN" altLang="en-US" dirty="0">
                <a:solidFill>
                  <a:prstClr val="black"/>
                </a:solidFill>
              </a:rPr>
              <a:t>２</a:t>
            </a:r>
            <a:r>
              <a:rPr lang="en-US" altLang="zh-CN" dirty="0">
                <a:solidFill>
                  <a:prstClr val="black"/>
                </a:solidFill>
              </a:rPr>
              <a:t>.</a:t>
            </a:r>
            <a:r>
              <a:rPr lang="zh-CN" altLang="en-US" dirty="0">
                <a:solidFill>
                  <a:prstClr val="black"/>
                </a:solidFill>
              </a:rPr>
              <a:t> 配置之前要做的工作</a:t>
            </a:r>
            <a:endParaRPr lang="en-US" altLang="zh-CN" dirty="0">
              <a:solidFill>
                <a:prstClr val="black"/>
              </a:solidFill>
            </a:endParaRPr>
          </a:p>
          <a:p>
            <a:pPr lvl="0" indent="457200">
              <a:lnSpc>
                <a:spcPct val="150000"/>
              </a:lnSpc>
            </a:pPr>
            <a:r>
              <a:rPr lang="en-US" altLang="zh-CN" dirty="0">
                <a:solidFill>
                  <a:prstClr val="black"/>
                </a:solidFill>
              </a:rPr>
              <a:t>(</a:t>
            </a:r>
            <a:r>
              <a:rPr lang="zh-CN" altLang="en-US" dirty="0">
                <a:solidFill>
                  <a:prstClr val="black"/>
                </a:solidFill>
              </a:rPr>
              <a:t>１</a:t>
            </a:r>
            <a:r>
              <a:rPr lang="en-US" altLang="zh-CN" dirty="0">
                <a:solidFill>
                  <a:prstClr val="black"/>
                </a:solidFill>
              </a:rPr>
              <a:t>)</a:t>
            </a:r>
            <a:r>
              <a:rPr lang="zh-CN" altLang="en-US" dirty="0">
                <a:solidFill>
                  <a:prstClr val="black"/>
                </a:solidFill>
              </a:rPr>
              <a:t>查看一下文件的初始内容；</a:t>
            </a:r>
            <a:r>
              <a:rPr lang="en-US" altLang="zh-CN" dirty="0">
                <a:solidFill>
                  <a:prstClr val="black"/>
                </a:solidFill>
              </a:rPr>
              <a:t>( </a:t>
            </a:r>
            <a:r>
              <a:rPr lang="zh-CN" altLang="en-US" dirty="0">
                <a:solidFill>
                  <a:prstClr val="black"/>
                </a:solidFill>
              </a:rPr>
              <a:t>２</a:t>
            </a:r>
            <a:r>
              <a:rPr lang="en-US" altLang="zh-CN" dirty="0">
                <a:solidFill>
                  <a:prstClr val="black"/>
                </a:solidFill>
              </a:rPr>
              <a:t>)</a:t>
            </a:r>
            <a:r>
              <a:rPr lang="zh-CN" altLang="en-US" dirty="0">
                <a:solidFill>
                  <a:prstClr val="black"/>
                </a:solidFill>
              </a:rPr>
              <a:t>复制配置模板文件；</a:t>
            </a:r>
            <a:r>
              <a:rPr lang="en-US" altLang="zh-CN" dirty="0">
                <a:solidFill>
                  <a:prstClr val="black"/>
                </a:solidFill>
              </a:rPr>
              <a:t>(</a:t>
            </a:r>
            <a:r>
              <a:rPr lang="zh-CN" altLang="en-US" dirty="0">
                <a:solidFill>
                  <a:prstClr val="black"/>
                </a:solidFill>
              </a:rPr>
              <a:t>３</a:t>
            </a:r>
            <a:r>
              <a:rPr lang="en-US" altLang="zh-CN" dirty="0">
                <a:solidFill>
                  <a:prstClr val="black"/>
                </a:solidFill>
              </a:rPr>
              <a:t>)</a:t>
            </a:r>
            <a:r>
              <a:rPr lang="zh-CN" altLang="en-US" dirty="0">
                <a:solidFill>
                  <a:prstClr val="black"/>
                </a:solidFill>
              </a:rPr>
              <a:t>备份原始的配置文件</a:t>
            </a:r>
            <a:endParaRPr lang="en-US" altLang="zh-CN" dirty="0">
              <a:solidFill>
                <a:prstClr val="black"/>
              </a:solidFill>
            </a:endParaRPr>
          </a:p>
          <a:p>
            <a:pPr lvl="0" indent="457200">
              <a:lnSpc>
                <a:spcPct val="150000"/>
              </a:lnSpc>
            </a:pPr>
            <a:r>
              <a:rPr lang="en-US" altLang="zh-CN" dirty="0">
                <a:solidFill>
                  <a:prstClr val="black"/>
                </a:solidFill>
              </a:rPr>
              <a:t>3. </a:t>
            </a:r>
            <a:r>
              <a:rPr lang="zh-CN" altLang="en-US" dirty="0">
                <a:solidFill>
                  <a:prstClr val="black"/>
                </a:solidFill>
              </a:rPr>
              <a:t>进行</a:t>
            </a:r>
            <a:r>
              <a:rPr lang="en-US" altLang="zh-CN" dirty="0">
                <a:solidFill>
                  <a:prstClr val="black"/>
                </a:solidFill>
              </a:rPr>
              <a:t>DHCP</a:t>
            </a:r>
            <a:r>
              <a:rPr lang="zh-CN" altLang="en-US" dirty="0">
                <a:solidFill>
                  <a:prstClr val="black"/>
                </a:solidFill>
              </a:rPr>
              <a:t>配置</a:t>
            </a:r>
            <a:endParaRPr lang="en-US" altLang="zh-CN" dirty="0">
              <a:solidFill>
                <a:prstClr val="black"/>
              </a:solidFill>
            </a:endParaRPr>
          </a:p>
          <a:p>
            <a:pPr lvl="0" indent="457200">
              <a:lnSpc>
                <a:spcPct val="150000"/>
              </a:lnSpc>
            </a:pPr>
            <a:r>
              <a:rPr lang="en-US" altLang="zh-CN" dirty="0">
                <a:solidFill>
                  <a:prstClr val="black"/>
                </a:solidFill>
              </a:rPr>
              <a:t>(</a:t>
            </a:r>
            <a:r>
              <a:rPr lang="zh-CN" altLang="en-US" dirty="0">
                <a:solidFill>
                  <a:prstClr val="black"/>
                </a:solidFill>
              </a:rPr>
              <a:t>１</a:t>
            </a:r>
            <a:r>
              <a:rPr lang="en-US" altLang="zh-CN" dirty="0">
                <a:solidFill>
                  <a:prstClr val="black"/>
                </a:solidFill>
              </a:rPr>
              <a:t>)</a:t>
            </a:r>
            <a:r>
              <a:rPr lang="zh-CN" altLang="en-US" dirty="0">
                <a:solidFill>
                  <a:prstClr val="black"/>
                </a:solidFill>
              </a:rPr>
              <a:t>设置全局配置项；</a:t>
            </a:r>
            <a:r>
              <a:rPr lang="en-US" altLang="zh-CN" dirty="0">
                <a:solidFill>
                  <a:prstClr val="black"/>
                </a:solidFill>
              </a:rPr>
              <a:t>(</a:t>
            </a:r>
            <a:r>
              <a:rPr lang="zh-CN" altLang="en-US" dirty="0">
                <a:solidFill>
                  <a:prstClr val="black"/>
                </a:solidFill>
              </a:rPr>
              <a:t>２</a:t>
            </a:r>
            <a:r>
              <a:rPr lang="en-US" altLang="zh-CN" dirty="0">
                <a:solidFill>
                  <a:prstClr val="black"/>
                </a:solidFill>
              </a:rPr>
              <a:t>)</a:t>
            </a:r>
            <a:r>
              <a:rPr lang="zh-CN" altLang="en-US" dirty="0">
                <a:solidFill>
                  <a:prstClr val="black"/>
                </a:solidFill>
              </a:rPr>
              <a:t>配置地址池；</a:t>
            </a:r>
            <a:r>
              <a:rPr lang="en-US" altLang="zh-CN" dirty="0"/>
              <a:t>(</a:t>
            </a:r>
            <a:r>
              <a:rPr lang="zh-CN" altLang="en-US" dirty="0"/>
              <a:t>３</a:t>
            </a:r>
            <a:r>
              <a:rPr lang="en-US" altLang="zh-CN" dirty="0"/>
              <a:t>)</a:t>
            </a:r>
            <a:r>
              <a:rPr lang="zh-CN" altLang="en-US" dirty="0"/>
              <a:t>设置排除地址；</a:t>
            </a:r>
            <a:r>
              <a:rPr lang="en-US" altLang="zh-CN" dirty="0"/>
              <a:t>(</a:t>
            </a:r>
            <a:r>
              <a:rPr lang="zh-CN" altLang="en-US" dirty="0"/>
              <a:t>４</a:t>
            </a:r>
            <a:r>
              <a:rPr lang="en-US" altLang="zh-CN" dirty="0"/>
              <a:t>)</a:t>
            </a:r>
            <a:r>
              <a:rPr lang="zh-CN" altLang="en-US" dirty="0"/>
              <a:t>为一些用户设置保留地址</a:t>
            </a:r>
            <a:endParaRPr lang="en-US" altLang="zh-CN" dirty="0"/>
          </a:p>
          <a:p>
            <a:pPr indent="457200">
              <a:lnSpc>
                <a:spcPct val="150000"/>
              </a:lnSpc>
            </a:pPr>
            <a:r>
              <a:rPr lang="en-US" altLang="zh-CN" dirty="0"/>
              <a:t>4. </a:t>
            </a:r>
            <a:r>
              <a:rPr lang="zh-CN" altLang="en-US" dirty="0"/>
              <a:t>启动</a:t>
            </a:r>
            <a:r>
              <a:rPr lang="en-US" altLang="zh-CN" dirty="0" err="1"/>
              <a:t>dhepd</a:t>
            </a:r>
            <a:r>
              <a:rPr lang="zh-CN" altLang="en-US" dirty="0"/>
              <a:t>服务</a:t>
            </a:r>
          </a:p>
          <a:p>
            <a:pPr indent="457200">
              <a:lnSpc>
                <a:spcPct val="150000"/>
              </a:lnSpc>
            </a:pPr>
            <a:r>
              <a:rPr lang="en-US" altLang="zh-CN" dirty="0"/>
              <a:t>5.</a:t>
            </a:r>
            <a:r>
              <a:rPr lang="zh-CN" altLang="en-US" dirty="0"/>
              <a:t>设置</a:t>
            </a:r>
            <a:r>
              <a:rPr lang="en-US" altLang="zh-CN" dirty="0"/>
              <a:t>DHCP</a:t>
            </a:r>
            <a:r>
              <a:rPr lang="zh-CN" altLang="en-US" dirty="0"/>
              <a:t>服务开机启动</a:t>
            </a:r>
          </a:p>
          <a:p>
            <a:pPr lvl="0" indent="457200">
              <a:lnSpc>
                <a:spcPct val="150000"/>
              </a:lnSpc>
            </a:pPr>
            <a:r>
              <a:rPr lang="en-US" altLang="zh-CN" dirty="0"/>
              <a:t>6. </a:t>
            </a:r>
            <a:r>
              <a:rPr lang="zh-CN" altLang="en-US" dirty="0"/>
              <a:t> 检查测试</a:t>
            </a:r>
            <a:endParaRPr kumimoji="0" lang="en-US" altLang="zh-CN" b="0" i="0" u="none" strike="noStrike" kern="1200" cap="none" spc="0" normalizeH="0" baseline="0" noProof="0" dirty="0">
              <a:ln>
                <a:noFill/>
              </a:ln>
              <a:solidFill>
                <a:prstClr val="black"/>
              </a:solidFill>
              <a:effectLst/>
              <a:uLnTx/>
              <a:uFillTx/>
              <a:latin typeface="Open Sans"/>
            </a:endParaRPr>
          </a:p>
          <a:p>
            <a:pPr indent="457200">
              <a:lnSpc>
                <a:spcPct val="150000"/>
              </a:lnSpc>
            </a:pPr>
            <a:r>
              <a:rPr lang="en-US" altLang="zh-CN" dirty="0"/>
              <a:t>7.</a:t>
            </a:r>
            <a:r>
              <a:rPr lang="zh-CN" altLang="en-US" dirty="0"/>
              <a:t>查看</a:t>
            </a:r>
            <a:r>
              <a:rPr lang="en-US" altLang="zh-CN" dirty="0"/>
              <a:t>DHCP</a:t>
            </a:r>
            <a:r>
              <a:rPr lang="zh-CN" altLang="en-US" dirty="0"/>
              <a:t>租约信息</a:t>
            </a:r>
            <a:endParaRPr kumimoji="0" lang="zh-CN" altLang="zh-CN" b="0" i="0" u="none" strike="noStrike" kern="1200" cap="none" spc="0" normalizeH="0" baseline="0" noProof="0" dirty="0">
              <a:ln>
                <a:noFill/>
              </a:ln>
              <a:solidFill>
                <a:prstClr val="black"/>
              </a:solidFill>
              <a:effectLst/>
              <a:uLnTx/>
              <a:uFillTx/>
              <a:latin typeface="Open Sans"/>
            </a:endParaRPr>
          </a:p>
        </p:txBody>
      </p:sp>
      <p:sp>
        <p:nvSpPr>
          <p:cNvPr id="11" name="矩形 10">
            <a:extLst>
              <a:ext uri="{FF2B5EF4-FFF2-40B4-BE49-F238E27FC236}">
                <a16:creationId xmlns:a16="http://schemas.microsoft.com/office/drawing/2014/main" id="{F1D77C0F-FCD1-4F00-AB87-1DC6DAEC9899}"/>
              </a:ext>
            </a:extLst>
          </p:cNvPr>
          <p:cNvSpPr/>
          <p:nvPr/>
        </p:nvSpPr>
        <p:spPr>
          <a:xfrm>
            <a:off x="3855192" y="275999"/>
            <a:ext cx="8336808"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3492944"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.6</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   </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DHCP</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服务器的配置</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471792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2.6.3</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配置步骤</a:t>
            </a:r>
          </a:p>
        </p:txBody>
      </p:sp>
    </p:spTree>
    <p:extLst>
      <p:ext uri="{BB962C8B-B14F-4D97-AF65-F5344CB8AC3E}">
        <p14:creationId xmlns:p14="http://schemas.microsoft.com/office/powerpoint/2010/main" val="11959448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994102" y="2043086"/>
            <a:ext cx="9816773" cy="785793"/>
          </a:xfrm>
          <a:prstGeom prst="rect">
            <a:avLst/>
          </a:prstGeom>
          <a:noFill/>
        </p:spPr>
        <p:txBody>
          <a:bodyPr wrap="square" lIns="0" tIns="0" rIns="0" bIns="0" rtlCol="0">
            <a:spAutoFit/>
          </a:bodyPr>
          <a:lstStyle/>
          <a:p>
            <a:pPr lvl="0" indent="457200">
              <a:lnSpc>
                <a:spcPct val="150000"/>
              </a:lnSpc>
            </a:pPr>
            <a:r>
              <a:rPr lang="zh-CN" altLang="en-US" dirty="0">
                <a:solidFill>
                  <a:prstClr val="black"/>
                </a:solidFill>
                <a:latin typeface="微软雅黑" panose="020B0503020204020204" pitchFamily="34" charset="-122"/>
                <a:ea typeface="微软雅黑" panose="020B0503020204020204" pitchFamily="34" charset="-122"/>
              </a:rPr>
              <a:t>按照公司的网络规划设计，要在公司内部的一个服务器上安装</a:t>
            </a:r>
            <a:r>
              <a:rPr lang="en-US" altLang="zh-CN" dirty="0">
                <a:solidFill>
                  <a:prstClr val="black"/>
                </a:solidFill>
                <a:latin typeface="微软雅黑" panose="020B0503020204020204" pitchFamily="34" charset="-122"/>
                <a:ea typeface="微软雅黑" panose="020B0503020204020204" pitchFamily="34" charset="-122"/>
              </a:rPr>
              <a:t>DNS</a:t>
            </a:r>
            <a:r>
              <a:rPr lang="zh-CN" altLang="en-US" dirty="0">
                <a:solidFill>
                  <a:prstClr val="black"/>
                </a:solidFill>
                <a:latin typeface="微软雅黑" panose="020B0503020204020204" pitchFamily="34" charset="-122"/>
                <a:ea typeface="微软雅黑" panose="020B0503020204020204" pitchFamily="34" charset="-122"/>
              </a:rPr>
              <a:t>服务。此</a:t>
            </a:r>
            <a:r>
              <a:rPr lang="en-US" altLang="zh-CN" dirty="0">
                <a:solidFill>
                  <a:prstClr val="black"/>
                </a:solidFill>
                <a:latin typeface="微软雅黑" panose="020B0503020204020204" pitchFamily="34" charset="-122"/>
                <a:ea typeface="微软雅黑" panose="020B0503020204020204" pitchFamily="34" charset="-122"/>
              </a:rPr>
              <a:t>DNS</a:t>
            </a:r>
            <a:r>
              <a:rPr lang="zh-CN" altLang="en-US" dirty="0">
                <a:solidFill>
                  <a:prstClr val="black"/>
                </a:solidFill>
                <a:latin typeface="微软雅黑" panose="020B0503020204020204" pitchFamily="34" charset="-122"/>
                <a:ea typeface="微软雅黑" panose="020B0503020204020204" pitchFamily="34" charset="-122"/>
              </a:rPr>
              <a:t>服务器除了负责本公司内部的名称解析任务外，还要对公司用户对外界的域名解析请求进行代理和缓存。</a:t>
            </a:r>
            <a:endParaRPr kumimoji="0" lang="zh-CN" altLang="zh-CN" b="0" i="0" u="none" strike="noStrike" kern="1200" cap="none" spc="0" normalizeH="0" baseline="0" noProof="0" dirty="0">
              <a:ln>
                <a:noFill/>
              </a:ln>
              <a:solidFill>
                <a:prstClr val="black"/>
              </a:solidFill>
              <a:effectLst/>
              <a:uLnTx/>
              <a:uFillTx/>
              <a:latin typeface="Open Sans"/>
            </a:endParaRPr>
          </a:p>
        </p:txBody>
      </p:sp>
      <p:sp>
        <p:nvSpPr>
          <p:cNvPr id="11" name="矩形 10">
            <a:extLst>
              <a:ext uri="{FF2B5EF4-FFF2-40B4-BE49-F238E27FC236}">
                <a16:creationId xmlns:a16="http://schemas.microsoft.com/office/drawing/2014/main" id="{F1D77C0F-FCD1-4F00-AB87-1DC6DAEC9899}"/>
              </a:ext>
            </a:extLst>
          </p:cNvPr>
          <p:cNvSpPr/>
          <p:nvPr/>
        </p:nvSpPr>
        <p:spPr>
          <a:xfrm>
            <a:off x="3855192" y="275999"/>
            <a:ext cx="8336808"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3278141"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.7</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   </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DNS</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服务器的配置</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471792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2.7.1</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任务描述</a:t>
            </a:r>
          </a:p>
        </p:txBody>
      </p:sp>
      <p:sp>
        <p:nvSpPr>
          <p:cNvPr id="16" name="文本框 15">
            <a:extLst>
              <a:ext uri="{FF2B5EF4-FFF2-40B4-BE49-F238E27FC236}">
                <a16:creationId xmlns:a16="http://schemas.microsoft.com/office/drawing/2014/main" id="{9A5EBC99-36DC-4B15-B593-3A9B713094F8}"/>
              </a:ext>
            </a:extLst>
          </p:cNvPr>
          <p:cNvSpPr txBox="1"/>
          <p:nvPr/>
        </p:nvSpPr>
        <p:spPr>
          <a:xfrm>
            <a:off x="5044636" y="3185173"/>
            <a:ext cx="2638425"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0070C0"/>
                </a:solidFill>
                <a:effectLst/>
                <a:uLnTx/>
                <a:uFillTx/>
                <a:latin typeface="Open Sans"/>
                <a:ea typeface="+mn-ea"/>
                <a:cs typeface="+mn-cs"/>
              </a:rPr>
              <a:t>配置信息</a:t>
            </a:r>
          </a:p>
        </p:txBody>
      </p:sp>
      <p:pic>
        <p:nvPicPr>
          <p:cNvPr id="4" name="图片 3">
            <a:extLst>
              <a:ext uri="{FF2B5EF4-FFF2-40B4-BE49-F238E27FC236}">
                <a16:creationId xmlns:a16="http://schemas.microsoft.com/office/drawing/2014/main" id="{E62B5D2A-F3BB-4D46-9E94-AB9B1710F9B0}"/>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326651" y="3672827"/>
            <a:ext cx="8835961" cy="2979246"/>
          </a:xfrm>
          <a:prstGeom prst="rect">
            <a:avLst/>
          </a:prstGeom>
        </p:spPr>
      </p:pic>
    </p:spTree>
    <p:extLst>
      <p:ext uri="{BB962C8B-B14F-4D97-AF65-F5344CB8AC3E}">
        <p14:creationId xmlns:p14="http://schemas.microsoft.com/office/powerpoint/2010/main" val="342897486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1063788" y="2405036"/>
            <a:ext cx="9816773" cy="2447786"/>
          </a:xfrm>
          <a:prstGeom prst="rect">
            <a:avLst/>
          </a:prstGeom>
          <a:noFill/>
        </p:spPr>
        <p:txBody>
          <a:bodyPr wrap="square" lIns="0" tIns="0" rIns="0" bIns="0" rtlCol="0">
            <a:spAutoFit/>
          </a:bodyPr>
          <a:lstStyle/>
          <a:p>
            <a:pPr lvl="0" indent="457200">
              <a:lnSpc>
                <a:spcPct val="150000"/>
              </a:lnSpc>
            </a:pPr>
            <a:r>
              <a:rPr lang="zh-CN" altLang="en-US" dirty="0">
                <a:solidFill>
                  <a:prstClr val="black"/>
                </a:solidFill>
                <a:latin typeface="微软雅黑" panose="020B0503020204020204" pitchFamily="34" charset="-122"/>
                <a:ea typeface="微软雅黑" panose="020B0503020204020204" pitchFamily="34" charset="-122"/>
              </a:rPr>
              <a:t>本任务中，</a:t>
            </a:r>
            <a:r>
              <a:rPr lang="en-US" altLang="zh-CN" dirty="0">
                <a:solidFill>
                  <a:prstClr val="black"/>
                </a:solidFill>
                <a:latin typeface="微软雅黑" panose="020B0503020204020204" pitchFamily="34" charset="-122"/>
                <a:ea typeface="微软雅黑" panose="020B0503020204020204" pitchFamily="34" charset="-122"/>
              </a:rPr>
              <a:t>DNS</a:t>
            </a:r>
            <a:r>
              <a:rPr lang="zh-CN" altLang="en-US" dirty="0">
                <a:solidFill>
                  <a:prstClr val="black"/>
                </a:solidFill>
                <a:latin typeface="微软雅黑" panose="020B0503020204020204" pitchFamily="34" charset="-122"/>
                <a:ea typeface="微软雅黑" panose="020B0503020204020204" pitchFamily="34" charset="-122"/>
              </a:rPr>
              <a:t>服务器要承担</a:t>
            </a:r>
            <a:r>
              <a:rPr lang="en-US" altLang="zh-CN" dirty="0" err="1">
                <a:solidFill>
                  <a:prstClr val="black"/>
                </a:solidFill>
                <a:latin typeface="微软雅黑" panose="020B0503020204020204" pitchFamily="34" charset="-122"/>
                <a:ea typeface="微软雅黑" panose="020B0503020204020204" pitchFamily="34" charset="-122"/>
              </a:rPr>
              <a:t>biem.local</a:t>
            </a:r>
            <a:r>
              <a:rPr lang="zh-CN" altLang="en-US" dirty="0">
                <a:solidFill>
                  <a:prstClr val="black"/>
                </a:solidFill>
                <a:latin typeface="微软雅黑" panose="020B0503020204020204" pitchFamily="34" charset="-122"/>
                <a:ea typeface="微软雅黑" panose="020B0503020204020204" pitchFamily="34" charset="-122"/>
              </a:rPr>
              <a:t>本地域的查询，对于对外界的查询，会转发给外部</a:t>
            </a:r>
            <a:r>
              <a:rPr lang="en-US" altLang="zh-CN" dirty="0">
                <a:solidFill>
                  <a:prstClr val="black"/>
                </a:solidFill>
                <a:latin typeface="微软雅黑" panose="020B0503020204020204" pitchFamily="34" charset="-122"/>
                <a:ea typeface="微软雅黑" panose="020B0503020204020204" pitchFamily="34" charset="-122"/>
              </a:rPr>
              <a:t>DNS</a:t>
            </a:r>
            <a:r>
              <a:rPr lang="zh-CN" altLang="en-US" dirty="0">
                <a:solidFill>
                  <a:prstClr val="black"/>
                </a:solidFill>
                <a:latin typeface="微软雅黑" panose="020B0503020204020204" pitchFamily="34" charset="-122"/>
                <a:ea typeface="微软雅黑" panose="020B0503020204020204" pitchFamily="34" charset="-122"/>
              </a:rPr>
              <a:t>服务器，请求代为解析。解析结果会返回用户并保存在缓存中。所以，</a:t>
            </a:r>
            <a:r>
              <a:rPr lang="en-US" altLang="zh-CN" dirty="0">
                <a:solidFill>
                  <a:prstClr val="black"/>
                </a:solidFill>
                <a:latin typeface="微软雅黑" panose="020B0503020204020204" pitchFamily="34" charset="-122"/>
                <a:ea typeface="微软雅黑" panose="020B0503020204020204" pitchFamily="34" charset="-122"/>
              </a:rPr>
              <a:t>DNS</a:t>
            </a:r>
            <a:r>
              <a:rPr lang="zh-CN" altLang="en-US" dirty="0">
                <a:solidFill>
                  <a:prstClr val="black"/>
                </a:solidFill>
                <a:latin typeface="微软雅黑" panose="020B0503020204020204" pitchFamily="34" charset="-122"/>
                <a:ea typeface="微软雅黑" panose="020B0503020204020204" pitchFamily="34" charset="-122"/>
              </a:rPr>
              <a:t>服务器要完成以下</a:t>
            </a:r>
            <a:r>
              <a:rPr lang="en-US" altLang="zh-CN" dirty="0">
                <a:solidFill>
                  <a:prstClr val="black"/>
                </a:solidFill>
                <a:latin typeface="微软雅黑" panose="020B0503020204020204" pitchFamily="34" charset="-122"/>
                <a:ea typeface="微软雅黑" panose="020B0503020204020204" pitchFamily="34" charset="-122"/>
              </a:rPr>
              <a:t>3</a:t>
            </a:r>
            <a:r>
              <a:rPr lang="zh-CN" altLang="en-US" dirty="0">
                <a:solidFill>
                  <a:prstClr val="black"/>
                </a:solidFill>
                <a:latin typeface="微软雅黑" panose="020B0503020204020204" pitchFamily="34" charset="-122"/>
                <a:ea typeface="微软雅黑" panose="020B0503020204020204" pitchFamily="34" charset="-122"/>
              </a:rPr>
              <a:t>项配置：</a:t>
            </a:r>
          </a:p>
          <a:p>
            <a:pPr lvl="0" indent="457200">
              <a:lnSpc>
                <a:spcPct val="150000"/>
              </a:lnSpc>
            </a:pPr>
            <a:r>
              <a:rPr lang="zh-CN" altLang="en-US" dirty="0">
                <a:solidFill>
                  <a:prstClr val="black"/>
                </a:solidFill>
                <a:latin typeface="微软雅黑" panose="020B0503020204020204" pitchFamily="34" charset="-122"/>
                <a:ea typeface="微软雅黑" panose="020B0503020204020204" pitchFamily="34" charset="-122"/>
              </a:rPr>
              <a:t>（</a:t>
            </a:r>
            <a:r>
              <a:rPr lang="en-US" altLang="zh-CN" dirty="0">
                <a:solidFill>
                  <a:prstClr val="black"/>
                </a:solidFill>
                <a:latin typeface="微软雅黑" panose="020B0503020204020204" pitchFamily="34" charset="-122"/>
                <a:ea typeface="微软雅黑" panose="020B0503020204020204" pitchFamily="34" charset="-122"/>
              </a:rPr>
              <a:t>1</a:t>
            </a:r>
            <a:r>
              <a:rPr lang="zh-CN" altLang="en-US" dirty="0">
                <a:solidFill>
                  <a:prstClr val="black"/>
                </a:solidFill>
                <a:latin typeface="微软雅黑" panose="020B0503020204020204" pitchFamily="34" charset="-122"/>
                <a:ea typeface="微软雅黑" panose="020B0503020204020204" pitchFamily="34" charset="-122"/>
              </a:rPr>
              <a:t>）配置本地域</a:t>
            </a:r>
            <a:r>
              <a:rPr lang="en-US" altLang="zh-CN" dirty="0" err="1">
                <a:solidFill>
                  <a:prstClr val="black"/>
                </a:solidFill>
                <a:latin typeface="微软雅黑" panose="020B0503020204020204" pitchFamily="34" charset="-122"/>
                <a:ea typeface="微软雅黑" panose="020B0503020204020204" pitchFamily="34" charset="-122"/>
              </a:rPr>
              <a:t>biem.local</a:t>
            </a:r>
            <a:r>
              <a:rPr lang="zh-CN" altLang="en-US" dirty="0">
                <a:solidFill>
                  <a:prstClr val="black"/>
                </a:solidFill>
                <a:latin typeface="微软雅黑" panose="020B0503020204020204" pitchFamily="34" charset="-122"/>
                <a:ea typeface="微软雅黑" panose="020B0503020204020204" pitchFamily="34" charset="-122"/>
              </a:rPr>
              <a:t>。</a:t>
            </a:r>
          </a:p>
          <a:p>
            <a:pPr lvl="0" indent="457200">
              <a:lnSpc>
                <a:spcPct val="150000"/>
              </a:lnSpc>
            </a:pPr>
            <a:r>
              <a:rPr lang="zh-CN" altLang="en-US" dirty="0">
                <a:solidFill>
                  <a:prstClr val="black"/>
                </a:solidFill>
                <a:latin typeface="微软雅黑" panose="020B0503020204020204" pitchFamily="34" charset="-122"/>
                <a:ea typeface="微软雅黑" panose="020B0503020204020204" pitchFamily="34" charset="-122"/>
              </a:rPr>
              <a:t>（</a:t>
            </a:r>
            <a:r>
              <a:rPr lang="en-US" altLang="zh-CN" dirty="0">
                <a:solidFill>
                  <a:prstClr val="black"/>
                </a:solidFill>
                <a:latin typeface="微软雅黑" panose="020B0503020204020204" pitchFamily="34" charset="-122"/>
                <a:ea typeface="微软雅黑" panose="020B0503020204020204" pitchFamily="34" charset="-122"/>
              </a:rPr>
              <a:t>2</a:t>
            </a:r>
            <a:r>
              <a:rPr lang="zh-CN" altLang="en-US" dirty="0">
                <a:solidFill>
                  <a:prstClr val="black"/>
                </a:solidFill>
                <a:latin typeface="微软雅黑" panose="020B0503020204020204" pitchFamily="34" charset="-122"/>
                <a:ea typeface="微软雅黑" panose="020B0503020204020204" pitchFamily="34" charset="-122"/>
              </a:rPr>
              <a:t>）配置转发服务器选项。</a:t>
            </a:r>
          </a:p>
          <a:p>
            <a:pPr lvl="0" indent="457200">
              <a:lnSpc>
                <a:spcPct val="150000"/>
              </a:lnSpc>
            </a:pPr>
            <a:r>
              <a:rPr lang="zh-CN" altLang="en-US" dirty="0">
                <a:solidFill>
                  <a:prstClr val="black"/>
                </a:solidFill>
                <a:latin typeface="微软雅黑" panose="020B0503020204020204" pitchFamily="34" charset="-122"/>
                <a:ea typeface="微软雅黑" panose="020B0503020204020204" pitchFamily="34" charset="-122"/>
              </a:rPr>
              <a:t>（</a:t>
            </a:r>
            <a:r>
              <a:rPr lang="en-US" altLang="zh-CN" dirty="0">
                <a:solidFill>
                  <a:prstClr val="black"/>
                </a:solidFill>
                <a:latin typeface="微软雅黑" panose="020B0503020204020204" pitchFamily="34" charset="-122"/>
                <a:ea typeface="微软雅黑" panose="020B0503020204020204" pitchFamily="34" charset="-122"/>
              </a:rPr>
              <a:t>3</a:t>
            </a:r>
            <a:r>
              <a:rPr lang="zh-CN" altLang="en-US" dirty="0">
                <a:solidFill>
                  <a:prstClr val="black"/>
                </a:solidFill>
                <a:latin typeface="微软雅黑" panose="020B0503020204020204" pitchFamily="34" charset="-122"/>
                <a:ea typeface="微软雅黑" panose="020B0503020204020204" pitchFamily="34" charset="-122"/>
              </a:rPr>
              <a:t>）缓存默认开启，不需进一步配置。</a:t>
            </a:r>
            <a:endParaRPr kumimoji="0" lang="zh-CN" altLang="zh-CN" b="0" i="0" u="none" strike="noStrike" kern="1200" cap="none" spc="0" normalizeH="0" baseline="0" noProof="0" dirty="0">
              <a:ln>
                <a:noFill/>
              </a:ln>
              <a:solidFill>
                <a:prstClr val="black"/>
              </a:solidFill>
              <a:effectLst/>
              <a:uLnTx/>
              <a:uFillTx/>
              <a:latin typeface="Open Sans"/>
            </a:endParaRPr>
          </a:p>
        </p:txBody>
      </p:sp>
      <p:sp>
        <p:nvSpPr>
          <p:cNvPr id="11" name="矩形 10">
            <a:extLst>
              <a:ext uri="{FF2B5EF4-FFF2-40B4-BE49-F238E27FC236}">
                <a16:creationId xmlns:a16="http://schemas.microsoft.com/office/drawing/2014/main" id="{F1D77C0F-FCD1-4F00-AB87-1DC6DAEC9899}"/>
              </a:ext>
            </a:extLst>
          </p:cNvPr>
          <p:cNvSpPr/>
          <p:nvPr/>
        </p:nvSpPr>
        <p:spPr>
          <a:xfrm>
            <a:off x="3855192" y="275999"/>
            <a:ext cx="8336808"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3278141"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.7</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   </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DNS</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服务器的配置</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471792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2.7.2</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任务分析</a:t>
            </a:r>
          </a:p>
        </p:txBody>
      </p:sp>
    </p:spTree>
    <p:extLst>
      <p:ext uri="{BB962C8B-B14F-4D97-AF65-F5344CB8AC3E}">
        <p14:creationId xmlns:p14="http://schemas.microsoft.com/office/powerpoint/2010/main" val="169500871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994102" y="2043086"/>
            <a:ext cx="9816773" cy="3279744"/>
          </a:xfrm>
          <a:prstGeom prst="rect">
            <a:avLst/>
          </a:prstGeom>
          <a:noFill/>
        </p:spPr>
        <p:txBody>
          <a:bodyPr wrap="square" lIns="0" tIns="0" rIns="0" bIns="0" rtlCol="0">
            <a:spAutoFit/>
          </a:bodyPr>
          <a:lstStyle/>
          <a:p>
            <a:pPr lvl="0" indent="457200">
              <a:lnSpc>
                <a:spcPct val="150000"/>
              </a:lnSpc>
            </a:pPr>
            <a:r>
              <a:rPr lang="en-US" altLang="zh-CN" dirty="0">
                <a:solidFill>
                  <a:prstClr val="black"/>
                </a:solidFill>
                <a:latin typeface="微软雅黑" panose="020B0503020204020204" pitchFamily="34" charset="-122"/>
                <a:ea typeface="微软雅黑" panose="020B0503020204020204" pitchFamily="34" charset="-122"/>
              </a:rPr>
              <a:t>1. </a:t>
            </a:r>
            <a:r>
              <a:rPr lang="zh-CN" altLang="en-US" dirty="0">
                <a:solidFill>
                  <a:prstClr val="black"/>
                </a:solidFill>
                <a:latin typeface="微软雅黑" panose="020B0503020204020204" pitchFamily="34" charset="-122"/>
                <a:ea typeface="微软雅黑" panose="020B0503020204020204" pitchFamily="34" charset="-122"/>
              </a:rPr>
              <a:t>在</a:t>
            </a:r>
            <a:r>
              <a:rPr lang="en-US" altLang="zh-CN" dirty="0">
                <a:solidFill>
                  <a:prstClr val="black"/>
                </a:solidFill>
                <a:latin typeface="微软雅黑" panose="020B0503020204020204" pitchFamily="34" charset="-122"/>
                <a:ea typeface="微软雅黑" panose="020B0503020204020204" pitchFamily="34" charset="-122"/>
              </a:rPr>
              <a:t>chroot</a:t>
            </a:r>
            <a:r>
              <a:rPr lang="zh-CN" altLang="en-US" dirty="0">
                <a:solidFill>
                  <a:prstClr val="black"/>
                </a:solidFill>
                <a:latin typeface="微软雅黑" panose="020B0503020204020204" pitchFamily="34" charset="-122"/>
                <a:ea typeface="微软雅黑" panose="020B0503020204020204" pitchFamily="34" charset="-122"/>
              </a:rPr>
              <a:t>环境下安装</a:t>
            </a:r>
            <a:r>
              <a:rPr lang="en-US" altLang="zh-CN" dirty="0">
                <a:solidFill>
                  <a:prstClr val="black"/>
                </a:solidFill>
                <a:latin typeface="微软雅黑" panose="020B0503020204020204" pitchFamily="34" charset="-122"/>
                <a:ea typeface="微软雅黑" panose="020B0503020204020204" pitchFamily="34" charset="-122"/>
              </a:rPr>
              <a:t>BIND</a:t>
            </a:r>
            <a:r>
              <a:rPr lang="zh-CN" altLang="en-US" dirty="0">
                <a:solidFill>
                  <a:prstClr val="black"/>
                </a:solidFill>
                <a:latin typeface="微软雅黑" panose="020B0503020204020204" pitchFamily="34" charset="-122"/>
                <a:ea typeface="微软雅黑" panose="020B0503020204020204" pitchFamily="34" charset="-122"/>
              </a:rPr>
              <a:t>软件。</a:t>
            </a:r>
            <a:endParaRPr lang="en-US" altLang="zh-CN" dirty="0">
              <a:solidFill>
                <a:prstClr val="black"/>
              </a:solidFill>
              <a:latin typeface="微软雅黑" panose="020B0503020204020204" pitchFamily="34" charset="-122"/>
              <a:ea typeface="微软雅黑" panose="020B0503020204020204" pitchFamily="34" charset="-122"/>
            </a:endParaRPr>
          </a:p>
          <a:p>
            <a:pPr indent="457200">
              <a:lnSpc>
                <a:spcPct val="150000"/>
              </a:lnSpc>
            </a:pPr>
            <a:r>
              <a:rPr lang="en-US" altLang="zh-CN" dirty="0"/>
              <a:t>2. </a:t>
            </a:r>
            <a:r>
              <a:rPr lang="zh-CN" altLang="en-US" dirty="0"/>
              <a:t>复制配置文件并保存原配置文件</a:t>
            </a:r>
          </a:p>
          <a:p>
            <a:pPr indent="457200">
              <a:lnSpc>
                <a:spcPct val="150000"/>
              </a:lnSpc>
            </a:pPr>
            <a:r>
              <a:rPr lang="en-US" altLang="zh-CN" dirty="0"/>
              <a:t>3. </a:t>
            </a:r>
            <a:r>
              <a:rPr lang="zh-CN" altLang="en-US" dirty="0"/>
              <a:t>配置</a:t>
            </a:r>
            <a:r>
              <a:rPr lang="en-US" altLang="zh-CN" dirty="0"/>
              <a:t>DNS</a:t>
            </a:r>
            <a:r>
              <a:rPr lang="zh-CN" altLang="en-US" dirty="0"/>
              <a:t>服务器</a:t>
            </a:r>
          </a:p>
          <a:p>
            <a:pPr indent="457200">
              <a:lnSpc>
                <a:spcPct val="150000"/>
              </a:lnSpc>
            </a:pPr>
            <a:r>
              <a:rPr lang="zh-CN" altLang="en-US" dirty="0"/>
              <a:t>（</a:t>
            </a:r>
            <a:r>
              <a:rPr lang="en-US" altLang="zh-CN" dirty="0"/>
              <a:t>1</a:t>
            </a:r>
            <a:r>
              <a:rPr lang="zh-CN" altLang="en-US" dirty="0"/>
              <a:t>）配置主配置文件</a:t>
            </a:r>
            <a:r>
              <a:rPr lang="en-US" altLang="zh-CN" dirty="0"/>
              <a:t>/var/named/chroot/</a:t>
            </a:r>
            <a:r>
              <a:rPr lang="en-US" altLang="zh-CN" dirty="0" err="1"/>
              <a:t>etc</a:t>
            </a:r>
            <a:r>
              <a:rPr lang="en-US" altLang="zh-CN" dirty="0"/>
              <a:t>/</a:t>
            </a:r>
            <a:r>
              <a:rPr lang="en-US" altLang="zh-CN" dirty="0" err="1"/>
              <a:t>named.conf</a:t>
            </a:r>
            <a:r>
              <a:rPr lang="zh-CN" altLang="en-US" dirty="0"/>
              <a:t>。</a:t>
            </a:r>
            <a:endParaRPr lang="en-US" altLang="zh-CN" dirty="0"/>
          </a:p>
          <a:p>
            <a:pPr indent="457200">
              <a:lnSpc>
                <a:spcPct val="150000"/>
              </a:lnSpc>
            </a:pPr>
            <a:r>
              <a:rPr lang="zh-CN" altLang="en-US" dirty="0"/>
              <a:t>（</a:t>
            </a:r>
            <a:r>
              <a:rPr lang="en-US" altLang="zh-CN" dirty="0"/>
              <a:t>2</a:t>
            </a:r>
            <a:r>
              <a:rPr lang="zh-CN" altLang="en-US" dirty="0"/>
              <a:t>）编写设置正向解析域</a:t>
            </a:r>
            <a:r>
              <a:rPr lang="en-US" altLang="zh-CN" dirty="0" err="1"/>
              <a:t>biem.local</a:t>
            </a:r>
            <a:r>
              <a:rPr lang="zh-CN" altLang="en-US" dirty="0"/>
              <a:t>的区域配置文件。</a:t>
            </a:r>
            <a:endParaRPr lang="en-US" altLang="zh-CN" dirty="0"/>
          </a:p>
          <a:p>
            <a:pPr indent="457200">
              <a:lnSpc>
                <a:spcPct val="150000"/>
              </a:lnSpc>
            </a:pPr>
            <a:r>
              <a:rPr lang="zh-CN" altLang="en-US" dirty="0"/>
              <a:t>（</a:t>
            </a:r>
            <a:r>
              <a:rPr lang="en-US" altLang="zh-CN" dirty="0"/>
              <a:t>3</a:t>
            </a:r>
            <a:r>
              <a:rPr lang="zh-CN" altLang="en-US" dirty="0"/>
              <a:t>）编写设置反向解析域</a:t>
            </a:r>
            <a:r>
              <a:rPr lang="en-US" altLang="zh-CN" dirty="0"/>
              <a:t>125.168.192.in-addr.apa</a:t>
            </a:r>
            <a:r>
              <a:rPr lang="zh-CN" altLang="en-US" dirty="0"/>
              <a:t>的区域配置文件</a:t>
            </a:r>
          </a:p>
          <a:p>
            <a:pPr indent="457200">
              <a:lnSpc>
                <a:spcPct val="150000"/>
              </a:lnSpc>
            </a:pPr>
            <a:endParaRPr lang="zh-CN" altLang="en-US" dirty="0"/>
          </a:p>
          <a:p>
            <a:pPr lvl="0" indent="457200">
              <a:lnSpc>
                <a:spcPct val="150000"/>
              </a:lnSpc>
            </a:pPr>
            <a:endParaRPr kumimoji="0" lang="zh-CN" altLang="zh-CN" b="0" i="0" u="none" strike="noStrike" kern="1200" cap="none" spc="0" normalizeH="0" baseline="0" noProof="0" dirty="0">
              <a:ln>
                <a:noFill/>
              </a:ln>
              <a:solidFill>
                <a:prstClr val="black"/>
              </a:solidFill>
              <a:effectLst/>
              <a:uLnTx/>
              <a:uFillTx/>
              <a:latin typeface="Open Sans"/>
            </a:endParaRPr>
          </a:p>
        </p:txBody>
      </p:sp>
      <p:sp>
        <p:nvSpPr>
          <p:cNvPr id="11" name="矩形 10">
            <a:extLst>
              <a:ext uri="{FF2B5EF4-FFF2-40B4-BE49-F238E27FC236}">
                <a16:creationId xmlns:a16="http://schemas.microsoft.com/office/drawing/2014/main" id="{F1D77C0F-FCD1-4F00-AB87-1DC6DAEC9899}"/>
              </a:ext>
            </a:extLst>
          </p:cNvPr>
          <p:cNvSpPr/>
          <p:nvPr/>
        </p:nvSpPr>
        <p:spPr>
          <a:xfrm>
            <a:off x="3855192" y="275999"/>
            <a:ext cx="8336808"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3278141"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.7</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   </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DNS</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服务器的配置</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471792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2.7.3</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步骤说明</a:t>
            </a:r>
          </a:p>
        </p:txBody>
      </p:sp>
    </p:spTree>
    <p:extLst>
      <p:ext uri="{BB962C8B-B14F-4D97-AF65-F5344CB8AC3E}">
        <p14:creationId xmlns:p14="http://schemas.microsoft.com/office/powerpoint/2010/main" val="236789527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994102" y="2043086"/>
            <a:ext cx="9816773" cy="2448747"/>
          </a:xfrm>
          <a:prstGeom prst="rect">
            <a:avLst/>
          </a:prstGeom>
          <a:noFill/>
        </p:spPr>
        <p:txBody>
          <a:bodyPr wrap="square" lIns="0" tIns="0" rIns="0" bIns="0" rtlCol="0">
            <a:spAutoFit/>
          </a:bodyPr>
          <a:lstStyle/>
          <a:p>
            <a:pPr lvl="0" indent="457200">
              <a:lnSpc>
                <a:spcPct val="150000"/>
              </a:lnSpc>
            </a:pPr>
            <a:r>
              <a:rPr lang="en-US" altLang="zh-CN" dirty="0">
                <a:solidFill>
                  <a:prstClr val="black"/>
                </a:solidFill>
                <a:latin typeface="微软雅黑" panose="020B0503020204020204" pitchFamily="34" charset="-122"/>
                <a:ea typeface="微软雅黑" panose="020B0503020204020204" pitchFamily="34" charset="-122"/>
              </a:rPr>
              <a:t>4. </a:t>
            </a:r>
            <a:r>
              <a:rPr lang="zh-CN" altLang="en-US" dirty="0">
                <a:solidFill>
                  <a:prstClr val="black"/>
                </a:solidFill>
                <a:latin typeface="微软雅黑" panose="020B0503020204020204" pitchFamily="34" charset="-122"/>
                <a:ea typeface="微软雅黑" panose="020B0503020204020204" pitchFamily="34" charset="-122"/>
              </a:rPr>
              <a:t>重新启动</a:t>
            </a:r>
            <a:r>
              <a:rPr lang="en-US" altLang="zh-CN" dirty="0">
                <a:solidFill>
                  <a:prstClr val="black"/>
                </a:solidFill>
                <a:latin typeface="微软雅黑" panose="020B0503020204020204" pitchFamily="34" charset="-122"/>
                <a:ea typeface="微软雅黑" panose="020B0503020204020204" pitchFamily="34" charset="-122"/>
              </a:rPr>
              <a:t>named</a:t>
            </a:r>
            <a:r>
              <a:rPr lang="zh-CN" altLang="en-US" dirty="0">
                <a:solidFill>
                  <a:prstClr val="black"/>
                </a:solidFill>
                <a:latin typeface="微软雅黑" panose="020B0503020204020204" pitchFamily="34" charset="-122"/>
                <a:ea typeface="微软雅黑" panose="020B0503020204020204" pitchFamily="34" charset="-122"/>
              </a:rPr>
              <a:t>服务，让配置生效</a:t>
            </a:r>
            <a:endParaRPr lang="zh-CN" altLang="en-US" dirty="0"/>
          </a:p>
          <a:p>
            <a:pPr lvl="0" indent="457200">
              <a:lnSpc>
                <a:spcPct val="150000"/>
              </a:lnSpc>
            </a:pPr>
            <a:r>
              <a:rPr lang="en-US" altLang="zh-CN" dirty="0">
                <a:solidFill>
                  <a:prstClr val="black"/>
                </a:solidFill>
              </a:rPr>
              <a:t>5. </a:t>
            </a:r>
            <a:r>
              <a:rPr lang="zh-CN" altLang="en-US" dirty="0">
                <a:solidFill>
                  <a:prstClr val="black"/>
                </a:solidFill>
              </a:rPr>
              <a:t>配置客户端，测试</a:t>
            </a:r>
            <a:r>
              <a:rPr lang="en-US" altLang="zh-CN" dirty="0">
                <a:solidFill>
                  <a:prstClr val="black"/>
                </a:solidFill>
              </a:rPr>
              <a:t>named</a:t>
            </a:r>
            <a:r>
              <a:rPr lang="zh-CN" altLang="en-US" dirty="0">
                <a:solidFill>
                  <a:prstClr val="black"/>
                </a:solidFill>
              </a:rPr>
              <a:t>服务</a:t>
            </a:r>
            <a:endParaRPr lang="en-US" altLang="zh-CN" dirty="0">
              <a:solidFill>
                <a:prstClr val="black"/>
              </a:solidFill>
            </a:endParaRPr>
          </a:p>
          <a:p>
            <a:pPr indent="457200">
              <a:lnSpc>
                <a:spcPct val="150000"/>
              </a:lnSpc>
            </a:pPr>
            <a:r>
              <a:rPr lang="zh-CN" altLang="en-US" dirty="0"/>
              <a:t>（</a:t>
            </a:r>
            <a:r>
              <a:rPr lang="en-US" altLang="zh-CN" dirty="0"/>
              <a:t>1</a:t>
            </a:r>
            <a:r>
              <a:rPr lang="zh-CN" altLang="en-US" dirty="0"/>
              <a:t>）</a:t>
            </a:r>
            <a:r>
              <a:rPr lang="en-US" altLang="zh-CN" dirty="0"/>
              <a:t>Linux</a:t>
            </a:r>
            <a:r>
              <a:rPr lang="zh-CN" altLang="en-US" dirty="0"/>
              <a:t>客户端配置</a:t>
            </a:r>
          </a:p>
          <a:p>
            <a:pPr indent="457200">
              <a:lnSpc>
                <a:spcPct val="150000"/>
              </a:lnSpc>
            </a:pPr>
            <a:r>
              <a:rPr lang="zh-CN" altLang="en-US" dirty="0"/>
              <a:t>（</a:t>
            </a:r>
            <a:r>
              <a:rPr lang="en-US" altLang="zh-CN" dirty="0"/>
              <a:t>2</a:t>
            </a:r>
            <a:r>
              <a:rPr lang="zh-CN" altLang="en-US" dirty="0"/>
              <a:t>）</a:t>
            </a:r>
            <a:r>
              <a:rPr lang="en-US" altLang="zh-CN" dirty="0"/>
              <a:t>Windows</a:t>
            </a:r>
            <a:r>
              <a:rPr lang="zh-CN" altLang="en-US" dirty="0"/>
              <a:t>客户端设置</a:t>
            </a:r>
          </a:p>
          <a:p>
            <a:pPr indent="457200">
              <a:lnSpc>
                <a:spcPct val="150000"/>
              </a:lnSpc>
            </a:pPr>
            <a:r>
              <a:rPr lang="zh-CN" altLang="en-US" dirty="0"/>
              <a:t>（</a:t>
            </a:r>
            <a:r>
              <a:rPr lang="en-US" altLang="zh-CN" dirty="0"/>
              <a:t>3</a:t>
            </a:r>
            <a:r>
              <a:rPr lang="zh-CN" altLang="en-US" dirty="0"/>
              <a:t>）进行</a:t>
            </a:r>
            <a:r>
              <a:rPr lang="en-US" altLang="zh-CN" dirty="0"/>
              <a:t>DNS</a:t>
            </a:r>
            <a:r>
              <a:rPr lang="zh-CN" altLang="en-US" dirty="0"/>
              <a:t>解析，测试服务器功能</a:t>
            </a:r>
          </a:p>
          <a:p>
            <a:pPr lvl="0" indent="457200">
              <a:lnSpc>
                <a:spcPct val="150000"/>
              </a:lnSpc>
            </a:pPr>
            <a:endParaRPr kumimoji="0" lang="zh-CN" altLang="zh-CN" b="0" i="0" u="none" strike="noStrike" kern="1200" cap="none" spc="0" normalizeH="0" baseline="0" noProof="0" dirty="0">
              <a:ln>
                <a:noFill/>
              </a:ln>
              <a:solidFill>
                <a:prstClr val="black"/>
              </a:solidFill>
              <a:effectLst/>
              <a:uLnTx/>
              <a:uFillTx/>
              <a:latin typeface="Open Sans"/>
            </a:endParaRPr>
          </a:p>
        </p:txBody>
      </p:sp>
      <p:sp>
        <p:nvSpPr>
          <p:cNvPr id="11" name="矩形 10">
            <a:extLst>
              <a:ext uri="{FF2B5EF4-FFF2-40B4-BE49-F238E27FC236}">
                <a16:creationId xmlns:a16="http://schemas.microsoft.com/office/drawing/2014/main" id="{F1D77C0F-FCD1-4F00-AB87-1DC6DAEC9899}"/>
              </a:ext>
            </a:extLst>
          </p:cNvPr>
          <p:cNvSpPr/>
          <p:nvPr/>
        </p:nvSpPr>
        <p:spPr>
          <a:xfrm>
            <a:off x="3855192" y="275999"/>
            <a:ext cx="8336808"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3278141"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.7</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   </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DNS</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服务器的配置</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471792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2.7.3</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步骤说明</a:t>
            </a:r>
          </a:p>
        </p:txBody>
      </p:sp>
      <p:pic>
        <p:nvPicPr>
          <p:cNvPr id="3" name="图片 2">
            <a:extLst>
              <a:ext uri="{FF2B5EF4-FFF2-40B4-BE49-F238E27FC236}">
                <a16:creationId xmlns:a16="http://schemas.microsoft.com/office/drawing/2014/main" id="{F1D3B881-C60D-4B95-BE0D-B4C6EC2BF635}"/>
              </a:ext>
            </a:extLst>
          </p:cNvPr>
          <p:cNvPicPr>
            <a:picLocks noChangeAspect="1"/>
          </p:cNvPicPr>
          <p:nvPr/>
        </p:nvPicPr>
        <p:blipFill>
          <a:blip r:embed="rId2"/>
          <a:stretch>
            <a:fillRect/>
          </a:stretch>
        </p:blipFill>
        <p:spPr>
          <a:xfrm>
            <a:off x="6458519" y="2575713"/>
            <a:ext cx="3847619" cy="2133333"/>
          </a:xfrm>
          <a:prstGeom prst="rect">
            <a:avLst/>
          </a:prstGeom>
        </p:spPr>
      </p:pic>
      <p:sp>
        <p:nvSpPr>
          <p:cNvPr id="14" name="文本框 13">
            <a:extLst>
              <a:ext uri="{FF2B5EF4-FFF2-40B4-BE49-F238E27FC236}">
                <a16:creationId xmlns:a16="http://schemas.microsoft.com/office/drawing/2014/main" id="{29E54611-C3BE-4A73-88B9-FBAB0519AFA3}"/>
              </a:ext>
            </a:extLst>
          </p:cNvPr>
          <p:cNvSpPr txBox="1"/>
          <p:nvPr/>
        </p:nvSpPr>
        <p:spPr>
          <a:xfrm>
            <a:off x="7372679" y="4930078"/>
            <a:ext cx="2381250" cy="307777"/>
          </a:xfrm>
          <a:prstGeom prst="rect">
            <a:avLst/>
          </a:prstGeom>
          <a:noFill/>
        </p:spPr>
        <p:txBody>
          <a:bodyPr wrap="square">
            <a:spAutoFit/>
          </a:bodyPr>
          <a:lstStyle/>
          <a:p>
            <a:r>
              <a:rPr lang="en-US" altLang="zh-CN" sz="1400" dirty="0">
                <a:solidFill>
                  <a:srgbClr val="0070C0"/>
                </a:solidFill>
              </a:rPr>
              <a:t>bind-utils</a:t>
            </a:r>
            <a:r>
              <a:rPr lang="zh-CN" altLang="en-US" sz="1400" dirty="0">
                <a:solidFill>
                  <a:srgbClr val="0070C0"/>
                </a:solidFill>
              </a:rPr>
              <a:t>包的信息</a:t>
            </a:r>
          </a:p>
        </p:txBody>
      </p:sp>
      <p:pic>
        <p:nvPicPr>
          <p:cNvPr id="7" name="图片 6">
            <a:extLst>
              <a:ext uri="{FF2B5EF4-FFF2-40B4-BE49-F238E27FC236}">
                <a16:creationId xmlns:a16="http://schemas.microsoft.com/office/drawing/2014/main" id="{5B067ABF-B3D1-4F16-AC5C-906EE770EB1A}"/>
              </a:ext>
            </a:extLst>
          </p:cNvPr>
          <p:cNvPicPr>
            <a:picLocks noChangeAspect="1"/>
          </p:cNvPicPr>
          <p:nvPr/>
        </p:nvPicPr>
        <p:blipFill>
          <a:blip r:embed="rId3"/>
          <a:stretch>
            <a:fillRect/>
          </a:stretch>
        </p:blipFill>
        <p:spPr>
          <a:xfrm>
            <a:off x="1527500" y="4618638"/>
            <a:ext cx="4171429" cy="1123810"/>
          </a:xfrm>
          <a:prstGeom prst="rect">
            <a:avLst/>
          </a:prstGeom>
        </p:spPr>
      </p:pic>
      <p:sp>
        <p:nvSpPr>
          <p:cNvPr id="18" name="文本框 17">
            <a:extLst>
              <a:ext uri="{FF2B5EF4-FFF2-40B4-BE49-F238E27FC236}">
                <a16:creationId xmlns:a16="http://schemas.microsoft.com/office/drawing/2014/main" id="{880239AA-13FE-47F6-B92F-D68A28F9C056}"/>
              </a:ext>
            </a:extLst>
          </p:cNvPr>
          <p:cNvSpPr txBox="1"/>
          <p:nvPr/>
        </p:nvSpPr>
        <p:spPr>
          <a:xfrm>
            <a:off x="1790700" y="5959661"/>
            <a:ext cx="6096000" cy="307777"/>
          </a:xfrm>
          <a:prstGeom prst="rect">
            <a:avLst/>
          </a:prstGeom>
          <a:noFill/>
        </p:spPr>
        <p:txBody>
          <a:bodyPr wrap="square">
            <a:spAutoFit/>
          </a:bodyPr>
          <a:lstStyle/>
          <a:p>
            <a:r>
              <a:rPr lang="zh-CN" altLang="en-US" sz="1400" dirty="0">
                <a:solidFill>
                  <a:srgbClr val="0070C0"/>
                </a:solidFill>
              </a:rPr>
              <a:t>查询域名，测试</a:t>
            </a:r>
            <a:r>
              <a:rPr lang="en-US" altLang="zh-CN" sz="1400" dirty="0">
                <a:solidFill>
                  <a:srgbClr val="0070C0"/>
                </a:solidFill>
              </a:rPr>
              <a:t>DNS</a:t>
            </a:r>
            <a:r>
              <a:rPr lang="zh-CN" altLang="en-US" sz="1400" dirty="0">
                <a:solidFill>
                  <a:srgbClr val="0070C0"/>
                </a:solidFill>
              </a:rPr>
              <a:t>服务器的结果</a:t>
            </a:r>
          </a:p>
        </p:txBody>
      </p:sp>
    </p:spTree>
    <p:extLst>
      <p:ext uri="{BB962C8B-B14F-4D97-AF65-F5344CB8AC3E}">
        <p14:creationId xmlns:p14="http://schemas.microsoft.com/office/powerpoint/2010/main" val="40629681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C352D612-C567-4F59-B99B-74B394D67A8F}"/>
              </a:ext>
            </a:extLst>
          </p:cNvPr>
          <p:cNvSpPr/>
          <p:nvPr/>
        </p:nvSpPr>
        <p:spPr>
          <a:xfrm>
            <a:off x="0" y="2178639"/>
            <a:ext cx="12192000" cy="2997200"/>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Open Sans"/>
              <a:ea typeface="+mn-ea"/>
              <a:cs typeface="+mn-cs"/>
            </a:endParaRPr>
          </a:p>
        </p:txBody>
      </p:sp>
      <p:sp>
        <p:nvSpPr>
          <p:cNvPr id="6" name="TextBox 21">
            <a:extLst>
              <a:ext uri="{FF2B5EF4-FFF2-40B4-BE49-F238E27FC236}">
                <a16:creationId xmlns:a16="http://schemas.microsoft.com/office/drawing/2014/main" id="{8C930C76-4380-4F6B-BF54-0EB9C2A5BE2D}"/>
              </a:ext>
            </a:extLst>
          </p:cNvPr>
          <p:cNvSpPr txBox="1"/>
          <p:nvPr/>
        </p:nvSpPr>
        <p:spPr>
          <a:xfrm>
            <a:off x="2919941" y="3429000"/>
            <a:ext cx="6566959" cy="769441"/>
          </a:xfrm>
          <a:prstGeom prst="rect">
            <a:avLst/>
          </a:prstGeom>
          <a:noFill/>
        </p:spPr>
        <p:txBody>
          <a:bodyPr wrap="square" rtlCol="0">
            <a:spAutoFit/>
          </a:bodyPr>
          <a:lstStyle/>
          <a:p>
            <a:pPr lvl="0" defTabSz="609585"/>
            <a:r>
              <a:rPr kumimoji="0" lang="zh-CN" altLang="en-US" sz="44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任务</a:t>
            </a:r>
            <a:r>
              <a:rPr kumimoji="0" lang="en-US" altLang="zh-CN" sz="44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3    </a:t>
            </a:r>
            <a:r>
              <a:rPr lang="zh-CN" altLang="en-US" sz="4400"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配置</a:t>
            </a:r>
            <a:r>
              <a:rPr lang="en-US" altLang="zh-CN" sz="4400"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Web</a:t>
            </a:r>
            <a:r>
              <a:rPr lang="zh-CN" altLang="en-US" sz="4400"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服务器</a:t>
            </a:r>
            <a:endParaRPr kumimoji="0" lang="zh-CN" altLang="en-US" sz="44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51461316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anim calcmode="lin" valueType="num">
                                      <p:cBhvr>
                                        <p:cTn id="13" dur="500" fill="hold"/>
                                        <p:tgtEl>
                                          <p:spTgt spid="5"/>
                                        </p:tgtEl>
                                        <p:attrNameLst>
                                          <p:attrName>ppt_x</p:attrName>
                                        </p:attrNameLst>
                                      </p:cBhvr>
                                      <p:tavLst>
                                        <p:tav tm="0">
                                          <p:val>
                                            <p:strVal val="#ppt_x"/>
                                          </p:val>
                                        </p:tav>
                                        <p:tav tm="100000">
                                          <p:val>
                                            <p:strVal val="#ppt_x"/>
                                          </p:val>
                                        </p:tav>
                                      </p:tavLst>
                                    </p:anim>
                                    <p:anim calcmode="lin" valueType="num">
                                      <p:cBhvr>
                                        <p:cTn id="14"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C352D612-C567-4F59-B99B-74B394D67A8F}"/>
              </a:ext>
            </a:extLst>
          </p:cNvPr>
          <p:cNvSpPr/>
          <p:nvPr/>
        </p:nvSpPr>
        <p:spPr>
          <a:xfrm>
            <a:off x="0" y="2178639"/>
            <a:ext cx="12192000" cy="2997200"/>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Open Sans"/>
              <a:ea typeface="+mn-ea"/>
              <a:cs typeface="+mn-cs"/>
            </a:endParaRPr>
          </a:p>
        </p:txBody>
      </p:sp>
      <p:sp>
        <p:nvSpPr>
          <p:cNvPr id="6" name="TextBox 21">
            <a:extLst>
              <a:ext uri="{FF2B5EF4-FFF2-40B4-BE49-F238E27FC236}">
                <a16:creationId xmlns:a16="http://schemas.microsoft.com/office/drawing/2014/main" id="{8C930C76-4380-4F6B-BF54-0EB9C2A5BE2D}"/>
              </a:ext>
            </a:extLst>
          </p:cNvPr>
          <p:cNvSpPr txBox="1"/>
          <p:nvPr/>
        </p:nvSpPr>
        <p:spPr>
          <a:xfrm>
            <a:off x="1453091" y="3292518"/>
            <a:ext cx="10138833" cy="769441"/>
          </a:xfrm>
          <a:prstGeom prst="rect">
            <a:avLst/>
          </a:prstGeom>
          <a:noFill/>
        </p:spPr>
        <p:txBody>
          <a:bodyPr wrap="square" rtlCol="0">
            <a:spAutoFit/>
          </a:bodyPr>
          <a:lstStyle/>
          <a:p>
            <a:pPr lvl="0" defTabSz="609585"/>
            <a:r>
              <a:rPr kumimoji="0" lang="zh-CN" altLang="en-US" sz="44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任务</a:t>
            </a:r>
            <a:r>
              <a:rPr kumimoji="0" lang="en-US" altLang="zh-CN" sz="44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1    </a:t>
            </a:r>
            <a:r>
              <a:rPr lang="zh-CN" altLang="en-US" sz="4400"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理解服务器和服务器软件</a:t>
            </a:r>
            <a:endParaRPr kumimoji="0" lang="zh-CN" altLang="en-US" sz="44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0909576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anim calcmode="lin" valueType="num">
                                      <p:cBhvr>
                                        <p:cTn id="13" dur="500" fill="hold"/>
                                        <p:tgtEl>
                                          <p:spTgt spid="5"/>
                                        </p:tgtEl>
                                        <p:attrNameLst>
                                          <p:attrName>ppt_x</p:attrName>
                                        </p:attrNameLst>
                                      </p:cBhvr>
                                      <p:tavLst>
                                        <p:tav tm="0">
                                          <p:val>
                                            <p:strVal val="#ppt_x"/>
                                          </p:val>
                                        </p:tav>
                                        <p:tav tm="100000">
                                          <p:val>
                                            <p:strVal val="#ppt_x"/>
                                          </p:val>
                                        </p:tav>
                                      </p:tavLst>
                                    </p:anim>
                                    <p:anim calcmode="lin" valueType="num">
                                      <p:cBhvr>
                                        <p:cTn id="14"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860753" y="1396712"/>
            <a:ext cx="10312071" cy="4940776"/>
          </a:xfrm>
          <a:prstGeom prst="rect">
            <a:avLst/>
          </a:prstGeom>
          <a:noFill/>
        </p:spPr>
        <p:txBody>
          <a:bodyPr wrap="square" lIns="0" tIns="0" rIns="0" bIns="0" rtlCol="0">
            <a:spAutoFit/>
          </a:bodyPr>
          <a:lstStyle/>
          <a:p>
            <a:pPr lvl="0" indent="457200">
              <a:lnSpc>
                <a:spcPct val="150000"/>
              </a:lnSpc>
            </a:pPr>
            <a:r>
              <a:rPr lang="en-US" altLang="zh-CN" dirty="0">
                <a:solidFill>
                  <a:prstClr val="black"/>
                </a:solidFill>
                <a:latin typeface="微软雅黑" panose="020B0503020204020204" pitchFamily="34" charset="-122"/>
                <a:ea typeface="微软雅黑" panose="020B0503020204020204" pitchFamily="34" charset="-122"/>
              </a:rPr>
              <a:t>Wb</a:t>
            </a:r>
            <a:r>
              <a:rPr lang="zh-CN" altLang="en-US" dirty="0">
                <a:solidFill>
                  <a:prstClr val="black"/>
                </a:solidFill>
                <a:latin typeface="微软雅黑" panose="020B0503020204020204" pitchFamily="34" charset="-122"/>
                <a:ea typeface="微软雅黑" panose="020B0503020204020204" pitchFamily="34" charset="-122"/>
              </a:rPr>
              <a:t>服务就是平常所说的网站服务，是最为流行的网络服务，是为人们提供网站发布运行的基础平台。</a:t>
            </a:r>
            <a:r>
              <a:rPr lang="en-US" altLang="zh-CN" dirty="0">
                <a:solidFill>
                  <a:prstClr val="black"/>
                </a:solidFill>
                <a:latin typeface="微软雅黑" panose="020B0503020204020204" pitchFamily="34" charset="-122"/>
                <a:ea typeface="微软雅黑" panose="020B0503020204020204" pitchFamily="34" charset="-122"/>
              </a:rPr>
              <a:t>Wb</a:t>
            </a:r>
            <a:r>
              <a:rPr lang="zh-CN" altLang="en-US" dirty="0">
                <a:solidFill>
                  <a:prstClr val="black"/>
                </a:solidFill>
                <a:latin typeface="微软雅黑" panose="020B0503020204020204" pitchFamily="34" charset="-122"/>
                <a:ea typeface="微软雅黑" panose="020B0503020204020204" pitchFamily="34" charset="-122"/>
              </a:rPr>
              <a:t>服务器软件就是提供网页服务的软件。</a:t>
            </a:r>
            <a:endParaRPr lang="en-US" altLang="zh-CN" dirty="0">
              <a:solidFill>
                <a:prstClr val="black"/>
              </a:solidFill>
              <a:latin typeface="微软雅黑" panose="020B0503020204020204" pitchFamily="34" charset="-122"/>
              <a:ea typeface="微软雅黑" panose="020B0503020204020204" pitchFamily="34" charset="-122"/>
            </a:endParaRPr>
          </a:p>
          <a:p>
            <a:pPr lvl="0" indent="457200">
              <a:lnSpc>
                <a:spcPct val="150000"/>
              </a:lnSpc>
            </a:pPr>
            <a:r>
              <a:rPr lang="zh-CN" altLang="en-US" dirty="0">
                <a:solidFill>
                  <a:prstClr val="black"/>
                </a:solidFill>
              </a:rPr>
              <a:t>目前，互联网网站的数量超过百万。按照网站主体性质的不同，可以分为政府网站、企业网站、商业网站、教育科研机构网站、个人网站等。各种主体需求不同，网站也就有不同的功能差别。可以说，在信息社会，任何企业、组织、团体甚至个人都有必要建立各自的</a:t>
            </a:r>
            <a:r>
              <a:rPr lang="en-US" altLang="zh-CN" dirty="0">
                <a:solidFill>
                  <a:prstClr val="black"/>
                </a:solidFill>
              </a:rPr>
              <a:t>Web</a:t>
            </a:r>
            <a:r>
              <a:rPr lang="zh-CN" altLang="en-US" dirty="0">
                <a:solidFill>
                  <a:prstClr val="black"/>
                </a:solidFill>
              </a:rPr>
              <a:t>站点。</a:t>
            </a:r>
          </a:p>
          <a:p>
            <a:pPr lvl="0" indent="457200">
              <a:lnSpc>
                <a:spcPct val="150000"/>
              </a:lnSpc>
            </a:pPr>
            <a:r>
              <a:rPr lang="en-US" altLang="zh-CN" dirty="0">
                <a:solidFill>
                  <a:prstClr val="black"/>
                </a:solidFill>
              </a:rPr>
              <a:t>1. </a:t>
            </a:r>
            <a:r>
              <a:rPr lang="zh-CN" altLang="en-US" dirty="0">
                <a:solidFill>
                  <a:prstClr val="black"/>
                </a:solidFill>
              </a:rPr>
              <a:t>产品查询展示型网站</a:t>
            </a:r>
            <a:endParaRPr lang="en-US" altLang="zh-CN" dirty="0">
              <a:solidFill>
                <a:prstClr val="black"/>
              </a:solidFill>
            </a:endParaRPr>
          </a:p>
          <a:p>
            <a:pPr indent="457200">
              <a:lnSpc>
                <a:spcPct val="150000"/>
              </a:lnSpc>
            </a:pPr>
            <a:r>
              <a:rPr lang="en-US" altLang="zh-CN" dirty="0"/>
              <a:t>2. </a:t>
            </a:r>
            <a:r>
              <a:rPr lang="zh-CN" altLang="en-US" dirty="0"/>
              <a:t>品牌宣传型网站</a:t>
            </a:r>
          </a:p>
          <a:p>
            <a:pPr indent="457200">
              <a:lnSpc>
                <a:spcPct val="150000"/>
              </a:lnSpc>
            </a:pPr>
            <a:r>
              <a:rPr lang="en-US" altLang="zh-CN" dirty="0"/>
              <a:t>3. </a:t>
            </a:r>
            <a:r>
              <a:rPr lang="zh-CN" altLang="en-US" dirty="0"/>
              <a:t>企业电子商务网站</a:t>
            </a:r>
          </a:p>
          <a:p>
            <a:pPr indent="457200">
              <a:lnSpc>
                <a:spcPct val="150000"/>
              </a:lnSpc>
            </a:pPr>
            <a:r>
              <a:rPr lang="en-US" altLang="zh-CN" dirty="0"/>
              <a:t>4. </a:t>
            </a:r>
            <a:r>
              <a:rPr lang="zh-CN" altLang="en-US" dirty="0"/>
              <a:t>网上购物型网站</a:t>
            </a:r>
          </a:p>
          <a:p>
            <a:pPr indent="457200">
              <a:lnSpc>
                <a:spcPct val="150000"/>
              </a:lnSpc>
            </a:pPr>
            <a:r>
              <a:rPr lang="en-US" altLang="zh-CN" dirty="0"/>
              <a:t>5. </a:t>
            </a:r>
            <a:r>
              <a:rPr lang="zh-CN" altLang="en-US" dirty="0"/>
              <a:t>企业门户综合信息网站</a:t>
            </a:r>
          </a:p>
          <a:p>
            <a:pPr indent="457200">
              <a:lnSpc>
                <a:spcPct val="150000"/>
              </a:lnSpc>
            </a:pPr>
            <a:r>
              <a:rPr lang="en-US" altLang="zh-CN" dirty="0"/>
              <a:t>6. </a:t>
            </a:r>
            <a:r>
              <a:rPr lang="zh-CN" altLang="en-US" dirty="0"/>
              <a:t>沟通交流平台</a:t>
            </a:r>
          </a:p>
          <a:p>
            <a:pPr indent="457200">
              <a:lnSpc>
                <a:spcPct val="150000"/>
              </a:lnSpc>
            </a:pPr>
            <a:r>
              <a:rPr lang="en-US" altLang="zh-CN" dirty="0"/>
              <a:t>7. </a:t>
            </a:r>
            <a:r>
              <a:rPr lang="zh-CN" altLang="en-US" dirty="0"/>
              <a:t>政府门户信息网站</a:t>
            </a:r>
            <a:endParaRPr kumimoji="0" lang="zh-CN" altLang="zh-CN" b="0" i="0" u="none" strike="noStrike" kern="1200" cap="none" spc="0" normalizeH="0" baseline="0" noProof="0" dirty="0">
              <a:ln>
                <a:noFill/>
              </a:ln>
              <a:solidFill>
                <a:prstClr val="black"/>
              </a:solidFill>
              <a:effectLst/>
              <a:uLnTx/>
              <a:uFillTx/>
              <a:latin typeface="Open Sans"/>
            </a:endParaRPr>
          </a:p>
        </p:txBody>
      </p:sp>
      <p:sp>
        <p:nvSpPr>
          <p:cNvPr id="11" name="矩形 10">
            <a:extLst>
              <a:ext uri="{FF2B5EF4-FFF2-40B4-BE49-F238E27FC236}">
                <a16:creationId xmlns:a16="http://schemas.microsoft.com/office/drawing/2014/main" id="{F1D77C0F-FCD1-4F00-AB87-1DC6DAEC9899}"/>
              </a:ext>
            </a:extLst>
          </p:cNvPr>
          <p:cNvSpPr/>
          <p:nvPr/>
        </p:nvSpPr>
        <p:spPr>
          <a:xfrm>
            <a:off x="7281002" y="275999"/>
            <a:ext cx="4910998"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6918754"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.8</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   </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Web</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服务器是什么</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为什么要使用</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Web</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服务器</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Tree>
    <p:extLst>
      <p:ext uri="{BB962C8B-B14F-4D97-AF65-F5344CB8AC3E}">
        <p14:creationId xmlns:p14="http://schemas.microsoft.com/office/powerpoint/2010/main" val="10237512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1003629" y="1758662"/>
            <a:ext cx="9816772" cy="2863284"/>
          </a:xfrm>
          <a:prstGeom prst="rect">
            <a:avLst/>
          </a:prstGeom>
          <a:noFill/>
        </p:spPr>
        <p:txBody>
          <a:bodyPr wrap="square" lIns="0" tIns="0" rIns="0" bIns="0" rtlCol="0">
            <a:spAutoFit/>
          </a:bodyPr>
          <a:lstStyle/>
          <a:p>
            <a:pPr lvl="0" indent="457200">
              <a:lnSpc>
                <a:spcPct val="150000"/>
              </a:lnSpc>
            </a:pPr>
            <a:r>
              <a:rPr lang="zh-CN" altLang="en-US" dirty="0">
                <a:solidFill>
                  <a:prstClr val="black"/>
                </a:solidFill>
                <a:latin typeface="微软雅黑" panose="020B0503020204020204" pitchFamily="34" charset="-122"/>
                <a:ea typeface="微软雅黑" panose="020B0503020204020204" pitchFamily="34" charset="-122"/>
              </a:rPr>
              <a:t>排在前三位的</a:t>
            </a:r>
            <a:r>
              <a:rPr lang="en-US" altLang="zh-CN" dirty="0">
                <a:solidFill>
                  <a:prstClr val="black"/>
                </a:solidFill>
                <a:latin typeface="微软雅黑" panose="020B0503020204020204" pitchFamily="34" charset="-122"/>
                <a:ea typeface="微软雅黑" panose="020B0503020204020204" pitchFamily="34" charset="-122"/>
              </a:rPr>
              <a:t>Web</a:t>
            </a:r>
            <a:r>
              <a:rPr lang="zh-CN" altLang="en-US" dirty="0">
                <a:solidFill>
                  <a:prstClr val="black"/>
                </a:solidFill>
                <a:latin typeface="微软雅黑" panose="020B0503020204020204" pitchFamily="34" charset="-122"/>
                <a:ea typeface="微软雅黑" panose="020B0503020204020204" pitchFamily="34" charset="-122"/>
              </a:rPr>
              <a:t>服务器是</a:t>
            </a:r>
            <a:r>
              <a:rPr lang="en-US" altLang="zh-CN" dirty="0">
                <a:solidFill>
                  <a:prstClr val="black"/>
                </a:solidFill>
                <a:latin typeface="微软雅黑" panose="020B0503020204020204" pitchFamily="34" charset="-122"/>
                <a:ea typeface="微软雅黑" panose="020B0503020204020204" pitchFamily="34" charset="-122"/>
              </a:rPr>
              <a:t>Apache</a:t>
            </a:r>
            <a:r>
              <a:rPr lang="zh-CN" altLang="en-US" dirty="0">
                <a:solidFill>
                  <a:prstClr val="black"/>
                </a:solidFill>
                <a:latin typeface="微软雅黑" panose="020B0503020204020204" pitchFamily="34" charset="-122"/>
                <a:ea typeface="微软雅黑" panose="020B0503020204020204" pitchFamily="34" charset="-122"/>
              </a:rPr>
              <a:t>、</a:t>
            </a:r>
            <a:r>
              <a:rPr lang="en-US" altLang="zh-CN" dirty="0">
                <a:solidFill>
                  <a:prstClr val="black"/>
                </a:solidFill>
                <a:latin typeface="微软雅黑" panose="020B0503020204020204" pitchFamily="34" charset="-122"/>
                <a:ea typeface="微软雅黑" panose="020B0503020204020204" pitchFamily="34" charset="-122"/>
              </a:rPr>
              <a:t>Nginx</a:t>
            </a:r>
            <a:r>
              <a:rPr lang="zh-CN" altLang="en-US" dirty="0">
                <a:solidFill>
                  <a:prstClr val="black"/>
                </a:solidFill>
                <a:latin typeface="微软雅黑" panose="020B0503020204020204" pitchFamily="34" charset="-122"/>
                <a:ea typeface="微软雅黑" panose="020B0503020204020204" pitchFamily="34" charset="-122"/>
              </a:rPr>
              <a:t>和</a:t>
            </a:r>
            <a:r>
              <a:rPr lang="en-US" altLang="zh-CN" dirty="0">
                <a:solidFill>
                  <a:prstClr val="black"/>
                </a:solidFill>
                <a:latin typeface="微软雅黑" panose="020B0503020204020204" pitchFamily="34" charset="-122"/>
                <a:ea typeface="微软雅黑" panose="020B0503020204020204" pitchFamily="34" charset="-122"/>
              </a:rPr>
              <a:t>Microsoft IIS</a:t>
            </a:r>
            <a:r>
              <a:rPr lang="zh-CN" altLang="en-US" dirty="0">
                <a:solidFill>
                  <a:prstClr val="black"/>
                </a:solidFill>
                <a:latin typeface="微软雅黑" panose="020B0503020204020204" pitchFamily="34" charset="-122"/>
                <a:ea typeface="微软雅黑" panose="020B0503020204020204" pitchFamily="34" charset="-122"/>
              </a:rPr>
              <a:t>。</a:t>
            </a:r>
            <a:endParaRPr lang="en-US" altLang="zh-CN" dirty="0">
              <a:solidFill>
                <a:prstClr val="black"/>
              </a:solidFill>
              <a:latin typeface="微软雅黑" panose="020B0503020204020204" pitchFamily="34" charset="-122"/>
              <a:ea typeface="微软雅黑" panose="020B0503020204020204" pitchFamily="34" charset="-122"/>
            </a:endParaRPr>
          </a:p>
          <a:p>
            <a:pPr lvl="0" indent="457200">
              <a:lnSpc>
                <a:spcPct val="150000"/>
              </a:lnSpc>
            </a:pPr>
            <a:r>
              <a:rPr lang="en-US" altLang="zh-CN" dirty="0">
                <a:solidFill>
                  <a:prstClr val="black"/>
                </a:solidFill>
              </a:rPr>
              <a:t>Nginx</a:t>
            </a:r>
            <a:r>
              <a:rPr lang="zh-CN" altLang="en-US" dirty="0">
                <a:solidFill>
                  <a:prstClr val="black"/>
                </a:solidFill>
              </a:rPr>
              <a:t>（</a:t>
            </a:r>
            <a:r>
              <a:rPr lang="en-US" altLang="zh-CN" dirty="0">
                <a:solidFill>
                  <a:prstClr val="black"/>
                </a:solidFill>
              </a:rPr>
              <a:t>engine x</a:t>
            </a:r>
            <a:r>
              <a:rPr lang="zh-CN" altLang="en-US" dirty="0">
                <a:solidFill>
                  <a:prstClr val="black"/>
                </a:solidFill>
              </a:rPr>
              <a:t>）是一款轻量级的</a:t>
            </a:r>
            <a:r>
              <a:rPr lang="en-US" altLang="zh-CN" dirty="0">
                <a:solidFill>
                  <a:prstClr val="black"/>
                </a:solidFill>
              </a:rPr>
              <a:t>Web</a:t>
            </a:r>
            <a:r>
              <a:rPr lang="zh-CN" altLang="en-US" dirty="0">
                <a:solidFill>
                  <a:prstClr val="black"/>
                </a:solidFill>
              </a:rPr>
              <a:t>服务器，其特点是占用内存少，并发能力强。国内也有很多使用</a:t>
            </a:r>
            <a:r>
              <a:rPr lang="en-US" altLang="zh-CN" dirty="0">
                <a:solidFill>
                  <a:prstClr val="black"/>
                </a:solidFill>
              </a:rPr>
              <a:t>Nginx</a:t>
            </a:r>
            <a:r>
              <a:rPr lang="zh-CN" altLang="en-US" dirty="0">
                <a:solidFill>
                  <a:prstClr val="black"/>
                </a:solidFill>
              </a:rPr>
              <a:t>的网站用户。</a:t>
            </a:r>
            <a:endParaRPr lang="en-US" altLang="zh-CN" dirty="0">
              <a:solidFill>
                <a:prstClr val="black"/>
              </a:solidFill>
            </a:endParaRPr>
          </a:p>
          <a:p>
            <a:pPr lvl="0" indent="457200">
              <a:lnSpc>
                <a:spcPct val="150000"/>
              </a:lnSpc>
            </a:pPr>
            <a:endParaRPr lang="en-US" altLang="zh-CN" dirty="0">
              <a:solidFill>
                <a:prstClr val="black"/>
              </a:solidFill>
            </a:endParaRPr>
          </a:p>
          <a:p>
            <a:pPr lvl="0" indent="457200">
              <a:lnSpc>
                <a:spcPct val="150000"/>
              </a:lnSpc>
            </a:pPr>
            <a:r>
              <a:rPr lang="en-US" altLang="zh-CN" dirty="0">
                <a:solidFill>
                  <a:prstClr val="black"/>
                </a:solidFill>
              </a:rPr>
              <a:t>Apache</a:t>
            </a:r>
            <a:r>
              <a:rPr lang="zh-CN" altLang="en-US" dirty="0">
                <a:solidFill>
                  <a:prstClr val="black"/>
                </a:solidFill>
              </a:rPr>
              <a:t>具备成熟的技术、出色的性能、完备的功能、较好的支持，适合任何环境下的需要。与</a:t>
            </a:r>
            <a:r>
              <a:rPr lang="en-US" altLang="zh-CN" dirty="0">
                <a:solidFill>
                  <a:prstClr val="black"/>
                </a:solidFill>
              </a:rPr>
              <a:t>Apache</a:t>
            </a:r>
            <a:r>
              <a:rPr lang="zh-CN" altLang="en-US" dirty="0">
                <a:solidFill>
                  <a:prstClr val="black"/>
                </a:solidFill>
              </a:rPr>
              <a:t>相比，</a:t>
            </a:r>
            <a:r>
              <a:rPr lang="en-US" altLang="zh-CN" dirty="0">
                <a:solidFill>
                  <a:prstClr val="black"/>
                </a:solidFill>
              </a:rPr>
              <a:t>Nginx</a:t>
            </a:r>
            <a:r>
              <a:rPr lang="zh-CN" altLang="en-US" dirty="0">
                <a:solidFill>
                  <a:prstClr val="black"/>
                </a:solidFill>
              </a:rPr>
              <a:t>使用更少的资源、支持更多的并发连接、体现更高的效率，因而尤其受到虚拟主机提供商的欢迎。</a:t>
            </a:r>
            <a:r>
              <a:rPr lang="en-US" altLang="zh-CN" dirty="0" err="1">
                <a:solidFill>
                  <a:prstClr val="black"/>
                </a:solidFill>
              </a:rPr>
              <a:t>Ngix</a:t>
            </a:r>
            <a:r>
              <a:rPr lang="zh-CN" altLang="en-US" dirty="0">
                <a:solidFill>
                  <a:prstClr val="black"/>
                </a:solidFill>
              </a:rPr>
              <a:t>是目前广受好评的</a:t>
            </a:r>
            <a:r>
              <a:rPr lang="en-US" altLang="zh-CN" dirty="0">
                <a:solidFill>
                  <a:prstClr val="black"/>
                </a:solidFill>
              </a:rPr>
              <a:t>Wb</a:t>
            </a:r>
            <a:r>
              <a:rPr lang="zh-CN" altLang="en-US" dirty="0">
                <a:solidFill>
                  <a:prstClr val="black"/>
                </a:solidFill>
              </a:rPr>
              <a:t>服务器，保持着快速的增长。</a:t>
            </a:r>
            <a:endParaRPr kumimoji="0" lang="zh-CN" altLang="zh-CN" b="0" i="0" u="none" strike="noStrike" kern="1200" cap="none" spc="0" normalizeH="0" baseline="0" noProof="0" dirty="0">
              <a:ln>
                <a:noFill/>
              </a:ln>
              <a:solidFill>
                <a:prstClr val="black"/>
              </a:solidFill>
              <a:effectLst/>
              <a:uLnTx/>
              <a:uFillTx/>
              <a:latin typeface="Open Sans"/>
            </a:endParaRPr>
          </a:p>
        </p:txBody>
      </p:sp>
      <p:sp>
        <p:nvSpPr>
          <p:cNvPr id="11" name="矩形 10">
            <a:extLst>
              <a:ext uri="{FF2B5EF4-FFF2-40B4-BE49-F238E27FC236}">
                <a16:creationId xmlns:a16="http://schemas.microsoft.com/office/drawing/2014/main" id="{F1D77C0F-FCD1-4F00-AB87-1DC6DAEC9899}"/>
              </a:ext>
            </a:extLst>
          </p:cNvPr>
          <p:cNvSpPr/>
          <p:nvPr/>
        </p:nvSpPr>
        <p:spPr>
          <a:xfrm>
            <a:off x="3868902" y="275999"/>
            <a:ext cx="8323098"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3295069"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.9</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   </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Web</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服务器的选择</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Tree>
    <p:extLst>
      <p:ext uri="{BB962C8B-B14F-4D97-AF65-F5344CB8AC3E}">
        <p14:creationId xmlns:p14="http://schemas.microsoft.com/office/powerpoint/2010/main" val="336035466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956003" y="2318882"/>
            <a:ext cx="10388272" cy="1617751"/>
          </a:xfrm>
          <a:prstGeom prst="rect">
            <a:avLst/>
          </a:prstGeom>
          <a:noFill/>
        </p:spPr>
        <p:txBody>
          <a:bodyPr wrap="square" lIns="0" tIns="0" rIns="0" bIns="0" rtlCol="0">
            <a:spAutoFit/>
          </a:bodyPr>
          <a:lstStyle/>
          <a:p>
            <a:pPr lvl="0" indent="457200">
              <a:lnSpc>
                <a:spcPct val="150000"/>
              </a:lnSpc>
            </a:pPr>
            <a:r>
              <a:rPr lang="zh-CN" altLang="en-US" dirty="0">
                <a:solidFill>
                  <a:prstClr val="black"/>
                </a:solidFill>
                <a:latin typeface="微软雅黑" panose="020B0503020204020204" pitchFamily="34" charset="-122"/>
                <a:ea typeface="微软雅黑" panose="020B0503020204020204" pitchFamily="34" charset="-122"/>
              </a:rPr>
              <a:t>为了业务需要，公司需要建立企业网站作为企业形象的宣传工具。此外，人事部和市场部也需要建立自己的网站，作为业务平台使用。</a:t>
            </a:r>
          </a:p>
          <a:p>
            <a:pPr indent="457200">
              <a:lnSpc>
                <a:spcPct val="150000"/>
              </a:lnSpc>
            </a:pPr>
            <a:r>
              <a:rPr lang="zh-CN" altLang="en-US" dirty="0">
                <a:solidFill>
                  <a:prstClr val="black"/>
                </a:solidFill>
                <a:latin typeface="微软雅黑" panose="020B0503020204020204" pitchFamily="34" charset="-122"/>
                <a:ea typeface="微软雅黑" panose="020B0503020204020204" pitchFamily="34" charset="-122"/>
              </a:rPr>
              <a:t>由于暂时只有一个服务器购买到位，</a:t>
            </a:r>
            <a:r>
              <a:rPr lang="en-US" altLang="zh-CN" dirty="0">
                <a:solidFill>
                  <a:prstClr val="black"/>
                </a:solidFill>
                <a:latin typeface="微软雅黑" panose="020B0503020204020204" pitchFamily="34" charset="-122"/>
                <a:ea typeface="微软雅黑" panose="020B0503020204020204" pitchFamily="34" charset="-122"/>
              </a:rPr>
              <a:t>3</a:t>
            </a:r>
            <a:r>
              <a:rPr lang="zh-CN" altLang="en-US" dirty="0">
                <a:solidFill>
                  <a:prstClr val="black"/>
                </a:solidFill>
                <a:latin typeface="微软雅黑" panose="020B0503020204020204" pitchFamily="34" charset="-122"/>
                <a:ea typeface="微软雅黑" panose="020B0503020204020204" pitchFamily="34" charset="-122"/>
              </a:rPr>
              <a:t>个网站暂时都部署在这台服务器上（</a:t>
            </a:r>
            <a:r>
              <a:rPr lang="en-US" altLang="zh-CN" dirty="0">
                <a:solidFill>
                  <a:prstClr val="black"/>
                </a:solidFill>
                <a:latin typeface="微软雅黑" panose="020B0503020204020204" pitchFamily="34" charset="-122"/>
                <a:ea typeface="微软雅黑" panose="020B0503020204020204" pitchFamily="34" charset="-122"/>
              </a:rPr>
              <a:t>IP</a:t>
            </a:r>
            <a:r>
              <a:rPr lang="zh-CN" altLang="en-US" dirty="0">
                <a:solidFill>
                  <a:prstClr val="black"/>
                </a:solidFill>
                <a:latin typeface="微软雅黑" panose="020B0503020204020204" pitchFamily="34" charset="-122"/>
                <a:ea typeface="微软雅黑" panose="020B0503020204020204" pitchFamily="34" charset="-122"/>
              </a:rPr>
              <a:t>地址为</a:t>
            </a:r>
            <a:r>
              <a:rPr lang="en-US" altLang="zh-CN" dirty="0"/>
              <a:t>192.168.125.1)</a:t>
            </a:r>
            <a:r>
              <a:rPr lang="zh-CN" altLang="en-US" dirty="0">
                <a:solidFill>
                  <a:prstClr val="black"/>
                </a:solidFill>
                <a:latin typeface="Open Sans"/>
              </a:rPr>
              <a:t>。</a:t>
            </a:r>
            <a:endParaRPr lang="en-US" altLang="zh-CN" dirty="0">
              <a:solidFill>
                <a:prstClr val="black"/>
              </a:solidFill>
              <a:latin typeface="Open Sans"/>
            </a:endParaRPr>
          </a:p>
          <a:p>
            <a:pPr indent="457200">
              <a:lnSpc>
                <a:spcPct val="150000"/>
              </a:lnSpc>
            </a:pPr>
            <a:r>
              <a:rPr lang="zh-CN" altLang="en-US" dirty="0"/>
              <a:t>假定公司域名是</a:t>
            </a:r>
            <a:r>
              <a:rPr lang="en-US" altLang="zh-CN" dirty="0"/>
              <a:t>test1.com</a:t>
            </a:r>
            <a:r>
              <a:rPr lang="zh-CN" altLang="en-US" dirty="0"/>
              <a:t>，企业所属网段是</a:t>
            </a:r>
            <a:r>
              <a:rPr lang="en-US" altLang="zh-CN" dirty="0"/>
              <a:t>192.168.125.0/24</a:t>
            </a:r>
            <a:r>
              <a:rPr lang="zh-CN" altLang="en-US" dirty="0"/>
              <a:t>。</a:t>
            </a:r>
          </a:p>
        </p:txBody>
      </p:sp>
      <p:sp>
        <p:nvSpPr>
          <p:cNvPr id="11" name="矩形 10">
            <a:extLst>
              <a:ext uri="{FF2B5EF4-FFF2-40B4-BE49-F238E27FC236}">
                <a16:creationId xmlns:a16="http://schemas.microsoft.com/office/drawing/2014/main" id="{F1D77C0F-FCD1-4F00-AB87-1DC6DAEC9899}"/>
              </a:ext>
            </a:extLst>
          </p:cNvPr>
          <p:cNvSpPr/>
          <p:nvPr/>
        </p:nvSpPr>
        <p:spPr>
          <a:xfrm>
            <a:off x="5695941" y="275999"/>
            <a:ext cx="6496059"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5122108"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.10    </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安装配置</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Apache Web</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服务器</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471792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2.10.1</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任务描述</a:t>
            </a:r>
          </a:p>
        </p:txBody>
      </p:sp>
      <p:sp>
        <p:nvSpPr>
          <p:cNvPr id="16" name="文本框 15">
            <a:extLst>
              <a:ext uri="{FF2B5EF4-FFF2-40B4-BE49-F238E27FC236}">
                <a16:creationId xmlns:a16="http://schemas.microsoft.com/office/drawing/2014/main" id="{9A5EBC99-36DC-4B15-B593-3A9B713094F8}"/>
              </a:ext>
            </a:extLst>
          </p:cNvPr>
          <p:cNvSpPr txBox="1"/>
          <p:nvPr/>
        </p:nvSpPr>
        <p:spPr>
          <a:xfrm>
            <a:off x="5053012" y="4335068"/>
            <a:ext cx="2638425"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0070C0"/>
                </a:solidFill>
                <a:effectLst/>
                <a:uLnTx/>
                <a:uFillTx/>
                <a:latin typeface="Open Sans"/>
                <a:ea typeface="+mn-ea"/>
                <a:cs typeface="+mn-cs"/>
              </a:rPr>
              <a:t>服务器部署信息</a:t>
            </a:r>
          </a:p>
        </p:txBody>
      </p:sp>
      <p:pic>
        <p:nvPicPr>
          <p:cNvPr id="3" name="图片 2">
            <a:extLst>
              <a:ext uri="{FF2B5EF4-FFF2-40B4-BE49-F238E27FC236}">
                <a16:creationId xmlns:a16="http://schemas.microsoft.com/office/drawing/2014/main" id="{598B69D6-4E0D-40C3-9B48-5417354E8F2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438841" y="4814821"/>
            <a:ext cx="9066667" cy="1592148"/>
          </a:xfrm>
          <a:prstGeom prst="rect">
            <a:avLst/>
          </a:prstGeom>
        </p:spPr>
      </p:pic>
    </p:spTree>
    <p:extLst>
      <p:ext uri="{BB962C8B-B14F-4D97-AF65-F5344CB8AC3E}">
        <p14:creationId xmlns:p14="http://schemas.microsoft.com/office/powerpoint/2010/main" val="319741393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956003" y="2318882"/>
            <a:ext cx="10026322" cy="2863284"/>
          </a:xfrm>
          <a:prstGeom prst="rect">
            <a:avLst/>
          </a:prstGeom>
          <a:noFill/>
        </p:spPr>
        <p:txBody>
          <a:bodyPr wrap="square" lIns="0" tIns="0" rIns="0" bIns="0" rtlCol="0">
            <a:spAutoFit/>
          </a:bodyPr>
          <a:lstStyle/>
          <a:p>
            <a:pPr lvl="0" indent="457200">
              <a:lnSpc>
                <a:spcPct val="150000"/>
              </a:lnSpc>
            </a:pPr>
            <a:r>
              <a:rPr lang="zh-CN" altLang="en-US" dirty="0">
                <a:solidFill>
                  <a:prstClr val="black"/>
                </a:solidFill>
                <a:latin typeface="微软雅黑" panose="020B0503020204020204" pitchFamily="34" charset="-122"/>
                <a:ea typeface="微软雅黑" panose="020B0503020204020204" pitchFamily="34" charset="-122"/>
              </a:rPr>
              <a:t>如何配置虚拟主机呢？</a:t>
            </a:r>
            <a:r>
              <a:rPr lang="en-US" altLang="zh-CN" dirty="0">
                <a:solidFill>
                  <a:prstClr val="black"/>
                </a:solidFill>
                <a:latin typeface="微软雅黑" panose="020B0503020204020204" pitchFamily="34" charset="-122"/>
                <a:ea typeface="微软雅黑" panose="020B0503020204020204" pitchFamily="34" charset="-122"/>
              </a:rPr>
              <a:t>Apache</a:t>
            </a:r>
            <a:r>
              <a:rPr lang="zh-CN" altLang="en-US" dirty="0">
                <a:solidFill>
                  <a:prstClr val="black"/>
                </a:solidFill>
                <a:latin typeface="微软雅黑" panose="020B0503020204020204" pitchFamily="34" charset="-122"/>
                <a:ea typeface="微软雅黑" panose="020B0503020204020204" pitchFamily="34" charset="-122"/>
              </a:rPr>
              <a:t>的虚拟主机功能非常强大，而且配置很简单，主要分为基于</a:t>
            </a:r>
            <a:r>
              <a:rPr lang="en-US" altLang="zh-CN" dirty="0">
                <a:solidFill>
                  <a:prstClr val="black"/>
                </a:solidFill>
                <a:latin typeface="微软雅黑" panose="020B0503020204020204" pitchFamily="34" charset="-122"/>
                <a:ea typeface="微软雅黑" panose="020B0503020204020204" pitchFamily="34" charset="-122"/>
              </a:rPr>
              <a:t>P</a:t>
            </a:r>
            <a:r>
              <a:rPr lang="zh-CN" altLang="en-US" dirty="0">
                <a:solidFill>
                  <a:prstClr val="black"/>
                </a:solidFill>
                <a:latin typeface="微软雅黑" panose="020B0503020204020204" pitchFamily="34" charset="-122"/>
                <a:ea typeface="微软雅黑" panose="020B0503020204020204" pitchFamily="34" charset="-122"/>
              </a:rPr>
              <a:t>地址、基于端口和基于域名的虚拟主机。</a:t>
            </a:r>
          </a:p>
          <a:p>
            <a:pPr lvl="0" indent="457200">
              <a:lnSpc>
                <a:spcPct val="150000"/>
              </a:lnSpc>
            </a:pPr>
            <a:r>
              <a:rPr lang="zh-CN" altLang="en-US" dirty="0">
                <a:solidFill>
                  <a:prstClr val="black"/>
                </a:solidFill>
                <a:latin typeface="微软雅黑" panose="020B0503020204020204" pitchFamily="34" charset="-122"/>
                <a:ea typeface="微软雅黑" panose="020B0503020204020204" pitchFamily="34" charset="-122"/>
              </a:rPr>
              <a:t>如果拥有很多</a:t>
            </a:r>
            <a:r>
              <a:rPr lang="en-US" altLang="zh-CN" dirty="0">
                <a:solidFill>
                  <a:prstClr val="black"/>
                </a:solidFill>
                <a:latin typeface="微软雅黑" panose="020B0503020204020204" pitchFamily="34" charset="-122"/>
                <a:ea typeface="微软雅黑" panose="020B0503020204020204" pitchFamily="34" charset="-122"/>
              </a:rPr>
              <a:t>P</a:t>
            </a:r>
            <a:r>
              <a:rPr lang="zh-CN" altLang="en-US" dirty="0">
                <a:solidFill>
                  <a:prstClr val="black"/>
                </a:solidFill>
                <a:latin typeface="微软雅黑" panose="020B0503020204020204" pitchFamily="34" charset="-122"/>
                <a:ea typeface="微软雅黑" panose="020B0503020204020204" pitchFamily="34" charset="-122"/>
              </a:rPr>
              <a:t>地址，那么就可以为每个虚拟主机都分配一个不同的</a:t>
            </a:r>
            <a:r>
              <a:rPr lang="en-US" altLang="zh-CN" dirty="0">
                <a:solidFill>
                  <a:prstClr val="black"/>
                </a:solidFill>
                <a:latin typeface="微软雅黑" panose="020B0503020204020204" pitchFamily="34" charset="-122"/>
                <a:ea typeface="微软雅黑" panose="020B0503020204020204" pitchFamily="34" charset="-122"/>
              </a:rPr>
              <a:t>P</a:t>
            </a:r>
            <a:r>
              <a:rPr lang="zh-CN" altLang="en-US" dirty="0">
                <a:solidFill>
                  <a:prstClr val="black"/>
                </a:solidFill>
                <a:latin typeface="微软雅黑" panose="020B0503020204020204" pitchFamily="34" charset="-122"/>
                <a:ea typeface="微软雅黑" panose="020B0503020204020204" pitchFamily="34" charset="-122"/>
              </a:rPr>
              <a:t>地址，这样，每个网站都可以使用默认的端口</a:t>
            </a:r>
            <a:r>
              <a:rPr lang="en-US" altLang="zh-CN" dirty="0">
                <a:solidFill>
                  <a:prstClr val="black"/>
                </a:solidFill>
                <a:latin typeface="微软雅黑" panose="020B0503020204020204" pitchFamily="34" charset="-122"/>
                <a:ea typeface="微软雅黑" panose="020B0503020204020204" pitchFamily="34" charset="-122"/>
              </a:rPr>
              <a:t>80</a:t>
            </a:r>
            <a:r>
              <a:rPr lang="zh-CN" altLang="en-US" dirty="0">
                <a:solidFill>
                  <a:prstClr val="black"/>
                </a:solidFill>
                <a:latin typeface="微软雅黑" panose="020B0503020204020204" pitchFamily="34" charset="-122"/>
                <a:ea typeface="微软雅黑" panose="020B0503020204020204" pitchFamily="34" charset="-122"/>
              </a:rPr>
              <a:t>。</a:t>
            </a:r>
          </a:p>
          <a:p>
            <a:pPr lvl="0" indent="457200">
              <a:lnSpc>
                <a:spcPct val="150000"/>
              </a:lnSpc>
            </a:pPr>
            <a:r>
              <a:rPr lang="zh-CN" altLang="en-US" dirty="0">
                <a:solidFill>
                  <a:prstClr val="black"/>
                </a:solidFill>
                <a:latin typeface="微软雅黑" panose="020B0503020204020204" pitchFamily="34" charset="-122"/>
                <a:ea typeface="微软雅黑" panose="020B0503020204020204" pitchFamily="34" charset="-122"/>
              </a:rPr>
              <a:t>如果只有少量公网</a:t>
            </a:r>
            <a:r>
              <a:rPr lang="en-US" altLang="zh-CN" dirty="0">
                <a:solidFill>
                  <a:prstClr val="black"/>
                </a:solidFill>
                <a:latin typeface="微软雅黑" panose="020B0503020204020204" pitchFamily="34" charset="-122"/>
                <a:ea typeface="微软雅黑" panose="020B0503020204020204" pitchFamily="34" charset="-122"/>
              </a:rPr>
              <a:t>P</a:t>
            </a:r>
            <a:r>
              <a:rPr lang="zh-CN" altLang="en-US" dirty="0">
                <a:solidFill>
                  <a:prstClr val="black"/>
                </a:solidFill>
                <a:latin typeface="微软雅黑" panose="020B0503020204020204" pitchFamily="34" charset="-122"/>
                <a:ea typeface="微软雅黑" panose="020B0503020204020204" pitchFamily="34" charset="-122"/>
              </a:rPr>
              <a:t>地址，那么就可以使用不同的端口作为标识，让不同的端口访问不同的虚拟主机。</a:t>
            </a:r>
          </a:p>
          <a:p>
            <a:pPr lvl="0" indent="457200">
              <a:lnSpc>
                <a:spcPct val="150000"/>
              </a:lnSpc>
            </a:pPr>
            <a:r>
              <a:rPr lang="zh-CN" altLang="en-US" dirty="0">
                <a:solidFill>
                  <a:prstClr val="black"/>
                </a:solidFill>
                <a:latin typeface="微软雅黑" panose="020B0503020204020204" pitchFamily="34" charset="-122"/>
                <a:ea typeface="微软雅黑" panose="020B0503020204020204" pitchFamily="34" charset="-122"/>
              </a:rPr>
              <a:t>如果所属</a:t>
            </a:r>
            <a:r>
              <a:rPr lang="en-US" altLang="zh-CN" dirty="0">
                <a:solidFill>
                  <a:prstClr val="black"/>
                </a:solidFill>
                <a:latin typeface="微软雅黑" panose="020B0503020204020204" pitchFamily="34" charset="-122"/>
                <a:ea typeface="微软雅黑" panose="020B0503020204020204" pitchFamily="34" charset="-122"/>
              </a:rPr>
              <a:t>DNS</a:t>
            </a:r>
            <a:r>
              <a:rPr lang="zh-CN" altLang="en-US" dirty="0">
                <a:solidFill>
                  <a:prstClr val="black"/>
                </a:solidFill>
                <a:latin typeface="微软雅黑" panose="020B0503020204020204" pitchFamily="34" charset="-122"/>
                <a:ea typeface="微软雅黑" panose="020B0503020204020204" pitchFamily="34" charset="-122"/>
              </a:rPr>
              <a:t>服务器配置好了，也可以使用域名区分不同的站点，来实施基于域名的虚拟主机。</a:t>
            </a:r>
            <a:endParaRPr lang="zh-CN" altLang="en-US" dirty="0"/>
          </a:p>
        </p:txBody>
      </p:sp>
      <p:sp>
        <p:nvSpPr>
          <p:cNvPr id="11" name="矩形 10">
            <a:extLst>
              <a:ext uri="{FF2B5EF4-FFF2-40B4-BE49-F238E27FC236}">
                <a16:creationId xmlns:a16="http://schemas.microsoft.com/office/drawing/2014/main" id="{F1D77C0F-FCD1-4F00-AB87-1DC6DAEC9899}"/>
              </a:ext>
            </a:extLst>
          </p:cNvPr>
          <p:cNvSpPr/>
          <p:nvPr/>
        </p:nvSpPr>
        <p:spPr>
          <a:xfrm>
            <a:off x="5695941" y="275999"/>
            <a:ext cx="6496059"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5122108"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.10    </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安装配置</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Apache Web</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服务器</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471792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2.10.2</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任务分析</a:t>
            </a:r>
          </a:p>
        </p:txBody>
      </p:sp>
    </p:spTree>
    <p:extLst>
      <p:ext uri="{BB962C8B-B14F-4D97-AF65-F5344CB8AC3E}">
        <p14:creationId xmlns:p14="http://schemas.microsoft.com/office/powerpoint/2010/main" val="392259057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956003" y="2318882"/>
            <a:ext cx="10388272" cy="3695242"/>
          </a:xfrm>
          <a:prstGeom prst="rect">
            <a:avLst/>
          </a:prstGeom>
          <a:noFill/>
        </p:spPr>
        <p:txBody>
          <a:bodyPr wrap="square" lIns="0" tIns="0" rIns="0" bIns="0" rtlCol="0">
            <a:spAutoFit/>
          </a:bodyPr>
          <a:lstStyle/>
          <a:p>
            <a:pPr lvl="0" indent="457200">
              <a:lnSpc>
                <a:spcPct val="150000"/>
              </a:lnSpc>
            </a:pPr>
            <a:r>
              <a:rPr lang="en-US" altLang="zh-CN" dirty="0">
                <a:solidFill>
                  <a:prstClr val="black"/>
                </a:solidFill>
                <a:latin typeface="微软雅黑" panose="020B0503020204020204" pitchFamily="34" charset="-122"/>
                <a:ea typeface="微软雅黑" panose="020B0503020204020204" pitchFamily="34" charset="-122"/>
              </a:rPr>
              <a:t>1. Apache Web</a:t>
            </a:r>
            <a:r>
              <a:rPr lang="zh-CN" altLang="en-US" dirty="0">
                <a:solidFill>
                  <a:prstClr val="black"/>
                </a:solidFill>
                <a:latin typeface="微软雅黑" panose="020B0503020204020204" pitchFamily="34" charset="-122"/>
                <a:ea typeface="微软雅黑" panose="020B0503020204020204" pitchFamily="34" charset="-122"/>
              </a:rPr>
              <a:t>服务器的安装和测试</a:t>
            </a:r>
            <a:endParaRPr lang="en-US" altLang="zh-CN" dirty="0"/>
          </a:p>
          <a:p>
            <a:pPr indent="457200">
              <a:lnSpc>
                <a:spcPct val="150000"/>
              </a:lnSpc>
            </a:pPr>
            <a:r>
              <a:rPr lang="en-US" altLang="zh-CN" dirty="0"/>
              <a:t>2. </a:t>
            </a:r>
            <a:r>
              <a:rPr lang="zh-CN" altLang="en-US" dirty="0"/>
              <a:t>默认网站的基本设置</a:t>
            </a:r>
          </a:p>
          <a:p>
            <a:pPr lvl="0" indent="457200">
              <a:lnSpc>
                <a:spcPct val="150000"/>
              </a:lnSpc>
            </a:pPr>
            <a:r>
              <a:rPr lang="en-US" altLang="zh-CN" dirty="0"/>
              <a:t>(</a:t>
            </a:r>
            <a:r>
              <a:rPr lang="zh-CN" altLang="en-US" dirty="0"/>
              <a:t>１</a:t>
            </a:r>
            <a:r>
              <a:rPr lang="en-US" altLang="zh-CN" dirty="0"/>
              <a:t>) </a:t>
            </a:r>
            <a:r>
              <a:rPr lang="zh-CN" altLang="en-US" dirty="0"/>
              <a:t>备份原配置文件，再进行修改</a:t>
            </a:r>
            <a:endParaRPr lang="en-US" altLang="zh-CN" dirty="0"/>
          </a:p>
          <a:p>
            <a:pPr lvl="0" indent="457200">
              <a:lnSpc>
                <a:spcPct val="150000"/>
              </a:lnSpc>
            </a:pPr>
            <a:r>
              <a:rPr lang="en-US" altLang="zh-CN" dirty="0"/>
              <a:t>(</a:t>
            </a:r>
            <a:r>
              <a:rPr lang="zh-CN" altLang="en-US" dirty="0"/>
              <a:t>２</a:t>
            </a:r>
            <a:r>
              <a:rPr lang="en-US" altLang="zh-CN" dirty="0"/>
              <a:t>) </a:t>
            </a:r>
            <a:r>
              <a:rPr lang="zh-CN" altLang="en-US" dirty="0"/>
              <a:t>单独创建虚拟主机的配置文件</a:t>
            </a:r>
            <a:endParaRPr lang="en-US" altLang="zh-CN" dirty="0"/>
          </a:p>
          <a:p>
            <a:pPr lvl="0" indent="457200">
              <a:lnSpc>
                <a:spcPct val="150000"/>
              </a:lnSpc>
            </a:pPr>
            <a:r>
              <a:rPr lang="en-US" altLang="zh-CN" dirty="0"/>
              <a:t>(</a:t>
            </a:r>
            <a:r>
              <a:rPr lang="zh-CN" altLang="en-US" dirty="0"/>
              <a:t>３</a:t>
            </a:r>
            <a:r>
              <a:rPr lang="en-US" altLang="zh-CN" dirty="0"/>
              <a:t>) </a:t>
            </a:r>
            <a:r>
              <a:rPr lang="zh-CN" altLang="en-US" dirty="0"/>
              <a:t>创建模拟测试用的</a:t>
            </a:r>
            <a:r>
              <a:rPr lang="en-US" altLang="zh-CN" dirty="0"/>
              <a:t>Web</a:t>
            </a:r>
            <a:r>
              <a:rPr lang="zh-CN" altLang="en-US" dirty="0"/>
              <a:t>站点</a:t>
            </a:r>
            <a:endParaRPr lang="en-US" altLang="zh-CN" dirty="0"/>
          </a:p>
          <a:p>
            <a:pPr lvl="0" indent="457200">
              <a:lnSpc>
                <a:spcPct val="150000"/>
              </a:lnSpc>
            </a:pPr>
            <a:r>
              <a:rPr lang="en-US" altLang="zh-CN" dirty="0"/>
              <a:t>3. </a:t>
            </a:r>
            <a:r>
              <a:rPr lang="zh-CN" altLang="en-US" dirty="0"/>
              <a:t>使用不同的域名来配置虚拟主机</a:t>
            </a:r>
            <a:endParaRPr lang="en-US" altLang="zh-CN" dirty="0"/>
          </a:p>
          <a:p>
            <a:pPr lvl="0" indent="457200">
              <a:lnSpc>
                <a:spcPct val="150000"/>
              </a:lnSpc>
            </a:pPr>
            <a:r>
              <a:rPr lang="zh-CN" altLang="en-US" dirty="0"/>
              <a:t>４</a:t>
            </a:r>
            <a:r>
              <a:rPr lang="en-US" altLang="zh-CN" dirty="0"/>
              <a:t>. </a:t>
            </a:r>
            <a:r>
              <a:rPr lang="zh-CN" altLang="en-US" dirty="0"/>
              <a:t>使用不同的端口地址来配置虚拟主机</a:t>
            </a:r>
            <a:endParaRPr lang="en-US" altLang="zh-CN" dirty="0"/>
          </a:p>
          <a:p>
            <a:pPr lvl="0" indent="457200">
              <a:lnSpc>
                <a:spcPct val="150000"/>
              </a:lnSpc>
            </a:pPr>
            <a:r>
              <a:rPr lang="en-US" altLang="zh-CN" dirty="0"/>
              <a:t>5. </a:t>
            </a:r>
            <a:r>
              <a:rPr lang="zh-CN" altLang="en-US" dirty="0"/>
              <a:t>使用不同的</a:t>
            </a:r>
            <a:r>
              <a:rPr lang="en-US" altLang="zh-CN" dirty="0"/>
              <a:t>P</a:t>
            </a:r>
            <a:r>
              <a:rPr lang="zh-CN" altLang="en-US" dirty="0"/>
              <a:t>地址来配置虚拟主机</a:t>
            </a:r>
            <a:endParaRPr lang="en-US" altLang="zh-CN" dirty="0"/>
          </a:p>
          <a:p>
            <a:pPr lvl="0" indent="457200">
              <a:lnSpc>
                <a:spcPct val="150000"/>
              </a:lnSpc>
            </a:pPr>
            <a:endParaRPr lang="zh-CN" altLang="en-US" dirty="0"/>
          </a:p>
        </p:txBody>
      </p:sp>
      <p:sp>
        <p:nvSpPr>
          <p:cNvPr id="11" name="矩形 10">
            <a:extLst>
              <a:ext uri="{FF2B5EF4-FFF2-40B4-BE49-F238E27FC236}">
                <a16:creationId xmlns:a16="http://schemas.microsoft.com/office/drawing/2014/main" id="{F1D77C0F-FCD1-4F00-AB87-1DC6DAEC9899}"/>
              </a:ext>
            </a:extLst>
          </p:cNvPr>
          <p:cNvSpPr/>
          <p:nvPr/>
        </p:nvSpPr>
        <p:spPr>
          <a:xfrm>
            <a:off x="5695941" y="275999"/>
            <a:ext cx="6496059"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5122108"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.10    </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安装配置</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Apache Web</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服务器</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471792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2.10.3</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配置步骤说明</a:t>
            </a:r>
          </a:p>
        </p:txBody>
      </p:sp>
      <p:sp>
        <p:nvSpPr>
          <p:cNvPr id="16" name="文本框 15">
            <a:extLst>
              <a:ext uri="{FF2B5EF4-FFF2-40B4-BE49-F238E27FC236}">
                <a16:creationId xmlns:a16="http://schemas.microsoft.com/office/drawing/2014/main" id="{9A5EBC99-36DC-4B15-B593-3A9B713094F8}"/>
              </a:ext>
            </a:extLst>
          </p:cNvPr>
          <p:cNvSpPr txBox="1"/>
          <p:nvPr/>
        </p:nvSpPr>
        <p:spPr>
          <a:xfrm>
            <a:off x="6860083" y="5333718"/>
            <a:ext cx="2976563"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0070C0"/>
                </a:solidFill>
                <a:effectLst/>
                <a:uLnTx/>
                <a:uFillTx/>
                <a:latin typeface="Open Sans"/>
                <a:ea typeface="+mn-ea"/>
                <a:cs typeface="+mn-cs"/>
              </a:rPr>
              <a:t>为虚拟机添加多个</a:t>
            </a:r>
            <a:r>
              <a:rPr kumimoji="0" lang="en-US" altLang="zh-CN" sz="1600" b="0" i="0" u="none" strike="noStrike" kern="1200" cap="none" spc="0" normalizeH="0" baseline="0" noProof="0" dirty="0">
                <a:ln>
                  <a:noFill/>
                </a:ln>
                <a:solidFill>
                  <a:srgbClr val="0070C0"/>
                </a:solidFill>
                <a:effectLst/>
                <a:uLnTx/>
                <a:uFillTx/>
                <a:latin typeface="Open Sans"/>
                <a:ea typeface="+mn-ea"/>
                <a:cs typeface="+mn-cs"/>
              </a:rPr>
              <a:t>IP</a:t>
            </a:r>
            <a:r>
              <a:rPr kumimoji="0" lang="zh-CN" altLang="en-US" sz="1600" b="0" i="0" u="none" strike="noStrike" kern="1200" cap="none" spc="0" normalizeH="0" baseline="0" noProof="0" dirty="0">
                <a:ln>
                  <a:noFill/>
                </a:ln>
                <a:solidFill>
                  <a:srgbClr val="0070C0"/>
                </a:solidFill>
                <a:effectLst/>
                <a:uLnTx/>
                <a:uFillTx/>
                <a:latin typeface="Open Sans"/>
                <a:ea typeface="+mn-ea"/>
                <a:cs typeface="+mn-cs"/>
              </a:rPr>
              <a:t> 地址结果</a:t>
            </a:r>
          </a:p>
        </p:txBody>
      </p:sp>
      <p:pic>
        <p:nvPicPr>
          <p:cNvPr id="4" name="图片 3">
            <a:extLst>
              <a:ext uri="{FF2B5EF4-FFF2-40B4-BE49-F238E27FC236}">
                <a16:creationId xmlns:a16="http://schemas.microsoft.com/office/drawing/2014/main" id="{81ABABE7-B240-43DF-A055-B20DD2133A37}"/>
              </a:ext>
            </a:extLst>
          </p:cNvPr>
          <p:cNvPicPr>
            <a:picLocks noChangeAspect="1"/>
          </p:cNvPicPr>
          <p:nvPr/>
        </p:nvPicPr>
        <p:blipFill>
          <a:blip r:embed="rId2"/>
          <a:stretch>
            <a:fillRect/>
          </a:stretch>
        </p:blipFill>
        <p:spPr>
          <a:xfrm>
            <a:off x="5972175" y="2681339"/>
            <a:ext cx="4752381" cy="2361905"/>
          </a:xfrm>
          <a:prstGeom prst="rect">
            <a:avLst/>
          </a:prstGeom>
        </p:spPr>
      </p:pic>
    </p:spTree>
    <p:extLst>
      <p:ext uri="{BB962C8B-B14F-4D97-AF65-F5344CB8AC3E}">
        <p14:creationId xmlns:p14="http://schemas.microsoft.com/office/powerpoint/2010/main" val="124021834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C352D612-C567-4F59-B99B-74B394D67A8F}"/>
              </a:ext>
            </a:extLst>
          </p:cNvPr>
          <p:cNvSpPr/>
          <p:nvPr/>
        </p:nvSpPr>
        <p:spPr>
          <a:xfrm>
            <a:off x="0" y="2178639"/>
            <a:ext cx="12192000" cy="2997200"/>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Open Sans"/>
              <a:ea typeface="+mn-ea"/>
              <a:cs typeface="+mn-cs"/>
            </a:endParaRPr>
          </a:p>
        </p:txBody>
      </p:sp>
      <p:sp>
        <p:nvSpPr>
          <p:cNvPr id="6" name="TextBox 21">
            <a:extLst>
              <a:ext uri="{FF2B5EF4-FFF2-40B4-BE49-F238E27FC236}">
                <a16:creationId xmlns:a16="http://schemas.microsoft.com/office/drawing/2014/main" id="{8C930C76-4380-4F6B-BF54-0EB9C2A5BE2D}"/>
              </a:ext>
            </a:extLst>
          </p:cNvPr>
          <p:cNvSpPr txBox="1"/>
          <p:nvPr/>
        </p:nvSpPr>
        <p:spPr>
          <a:xfrm>
            <a:off x="2329391" y="3429000"/>
            <a:ext cx="7729009" cy="769441"/>
          </a:xfrm>
          <a:prstGeom prst="rect">
            <a:avLst/>
          </a:prstGeom>
          <a:noFill/>
        </p:spPr>
        <p:txBody>
          <a:bodyPr wrap="square" rtlCol="0">
            <a:spAutoFit/>
          </a:bodyPr>
          <a:lstStyle/>
          <a:p>
            <a:pPr lvl="0" defTabSz="609585"/>
            <a:r>
              <a:rPr kumimoji="0" lang="zh-CN" altLang="en-US" sz="44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任务</a:t>
            </a:r>
            <a:r>
              <a:rPr kumimoji="0" lang="en-US" altLang="zh-CN" sz="44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4    </a:t>
            </a:r>
            <a:r>
              <a:rPr lang="zh-CN" altLang="en-US" sz="4400"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搭建</a:t>
            </a:r>
            <a:r>
              <a:rPr lang="en-US" altLang="zh-CN" sz="4400"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LAMP</a:t>
            </a:r>
            <a:r>
              <a:rPr lang="zh-CN" altLang="en-US" sz="4400"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应用环境</a:t>
            </a:r>
            <a:endParaRPr kumimoji="0" lang="zh-CN" altLang="en-US" sz="44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86369535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anim calcmode="lin" valueType="num">
                                      <p:cBhvr>
                                        <p:cTn id="13" dur="500" fill="hold"/>
                                        <p:tgtEl>
                                          <p:spTgt spid="5"/>
                                        </p:tgtEl>
                                        <p:attrNameLst>
                                          <p:attrName>ppt_x</p:attrName>
                                        </p:attrNameLst>
                                      </p:cBhvr>
                                      <p:tavLst>
                                        <p:tav tm="0">
                                          <p:val>
                                            <p:strVal val="#ppt_x"/>
                                          </p:val>
                                        </p:tav>
                                        <p:tav tm="100000">
                                          <p:val>
                                            <p:strVal val="#ppt_x"/>
                                          </p:val>
                                        </p:tav>
                                      </p:tavLst>
                                    </p:anim>
                                    <p:anim calcmode="lin" valueType="num">
                                      <p:cBhvr>
                                        <p:cTn id="14"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956003" y="2318882"/>
            <a:ext cx="10388272" cy="370294"/>
          </a:xfrm>
          <a:prstGeom prst="rect">
            <a:avLst/>
          </a:prstGeom>
          <a:noFill/>
        </p:spPr>
        <p:txBody>
          <a:bodyPr wrap="square" lIns="0" tIns="0" rIns="0" bIns="0" rtlCol="0">
            <a:spAutoFit/>
          </a:bodyPr>
          <a:lstStyle/>
          <a:p>
            <a:pPr lvl="0" indent="457200">
              <a:lnSpc>
                <a:spcPct val="150000"/>
              </a:lnSpc>
            </a:pPr>
            <a:r>
              <a:rPr lang="zh-CN" altLang="en-US" dirty="0">
                <a:solidFill>
                  <a:prstClr val="black"/>
                </a:solidFill>
                <a:latin typeface="微软雅黑" panose="020B0503020204020204" pitchFamily="34" charset="-122"/>
                <a:ea typeface="微软雅黑" panose="020B0503020204020204" pitchFamily="34" charset="-122"/>
              </a:rPr>
              <a:t>网络应用程序有两种工作模式：</a:t>
            </a:r>
            <a:r>
              <a:rPr lang="en-US" altLang="zh-CN" dirty="0">
                <a:solidFill>
                  <a:prstClr val="black"/>
                </a:solidFill>
                <a:latin typeface="微软雅黑" panose="020B0503020204020204" pitchFamily="34" charset="-122"/>
                <a:ea typeface="微软雅黑" panose="020B0503020204020204" pitchFamily="34" charset="-122"/>
              </a:rPr>
              <a:t>C/S</a:t>
            </a:r>
            <a:r>
              <a:rPr lang="zh-CN" altLang="en-US" dirty="0">
                <a:solidFill>
                  <a:prstClr val="black"/>
                </a:solidFill>
                <a:latin typeface="微软雅黑" panose="020B0503020204020204" pitchFamily="34" charset="-122"/>
                <a:ea typeface="微软雅黑" panose="020B0503020204020204" pitchFamily="34" charset="-122"/>
              </a:rPr>
              <a:t>模式（</a:t>
            </a:r>
            <a:r>
              <a:rPr lang="en-US" altLang="zh-CN" dirty="0">
                <a:solidFill>
                  <a:prstClr val="black"/>
                </a:solidFill>
                <a:latin typeface="微软雅黑" panose="020B0503020204020204" pitchFamily="34" charset="-122"/>
                <a:ea typeface="微软雅黑" panose="020B0503020204020204" pitchFamily="34" charset="-122"/>
              </a:rPr>
              <a:t>Client/Server</a:t>
            </a:r>
            <a:r>
              <a:rPr lang="zh-CN" altLang="en-US" dirty="0">
                <a:solidFill>
                  <a:prstClr val="black"/>
                </a:solidFill>
                <a:latin typeface="微软雅黑" panose="020B0503020204020204" pitchFamily="34" charset="-122"/>
                <a:ea typeface="微软雅黑" panose="020B0503020204020204" pitchFamily="34" charset="-122"/>
              </a:rPr>
              <a:t>）和</a:t>
            </a:r>
            <a:r>
              <a:rPr lang="en-US" altLang="zh-CN" dirty="0">
                <a:solidFill>
                  <a:prstClr val="black"/>
                </a:solidFill>
                <a:latin typeface="微软雅黑" panose="020B0503020204020204" pitchFamily="34" charset="-122"/>
                <a:ea typeface="微软雅黑" panose="020B0503020204020204" pitchFamily="34" charset="-122"/>
              </a:rPr>
              <a:t>B/S</a:t>
            </a:r>
            <a:r>
              <a:rPr lang="zh-CN" altLang="en-US" dirty="0">
                <a:solidFill>
                  <a:prstClr val="black"/>
                </a:solidFill>
                <a:latin typeface="微软雅黑" panose="020B0503020204020204" pitchFamily="34" charset="-122"/>
                <a:ea typeface="微软雅黑" panose="020B0503020204020204" pitchFamily="34" charset="-122"/>
              </a:rPr>
              <a:t>（</a:t>
            </a:r>
            <a:r>
              <a:rPr lang="en-US" altLang="zh-CN" dirty="0">
                <a:solidFill>
                  <a:prstClr val="black"/>
                </a:solidFill>
                <a:latin typeface="微软雅黑" panose="020B0503020204020204" pitchFamily="34" charset="-122"/>
                <a:ea typeface="微软雅黑" panose="020B0503020204020204" pitchFamily="34" charset="-122"/>
              </a:rPr>
              <a:t>Browser/Server</a:t>
            </a:r>
            <a:r>
              <a:rPr lang="zh-CN" altLang="en-US" dirty="0">
                <a:solidFill>
                  <a:prstClr val="black"/>
                </a:solidFill>
                <a:latin typeface="微软雅黑" panose="020B0503020204020204" pitchFamily="34" charset="-122"/>
                <a:ea typeface="微软雅黑" panose="020B0503020204020204" pitchFamily="34" charset="-122"/>
              </a:rPr>
              <a:t>）模式。</a:t>
            </a:r>
            <a:endParaRPr lang="zh-CN" altLang="en-US" dirty="0"/>
          </a:p>
        </p:txBody>
      </p:sp>
      <p:sp>
        <p:nvSpPr>
          <p:cNvPr id="11" name="矩形 10">
            <a:extLst>
              <a:ext uri="{FF2B5EF4-FFF2-40B4-BE49-F238E27FC236}">
                <a16:creationId xmlns:a16="http://schemas.microsoft.com/office/drawing/2014/main" id="{F1D77C0F-FCD1-4F00-AB87-1DC6DAEC9899}"/>
              </a:ext>
            </a:extLst>
          </p:cNvPr>
          <p:cNvSpPr/>
          <p:nvPr/>
        </p:nvSpPr>
        <p:spPr>
          <a:xfrm>
            <a:off x="4364935" y="275999"/>
            <a:ext cx="7827065"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3791102"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.11    </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网站技术与平台搭建</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471792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2.11.1</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网络应用程序如何工作</a:t>
            </a:r>
          </a:p>
        </p:txBody>
      </p:sp>
      <p:sp>
        <p:nvSpPr>
          <p:cNvPr id="16" name="文本框 15">
            <a:extLst>
              <a:ext uri="{FF2B5EF4-FFF2-40B4-BE49-F238E27FC236}">
                <a16:creationId xmlns:a16="http://schemas.microsoft.com/office/drawing/2014/main" id="{9A5EBC99-36DC-4B15-B593-3A9B713094F8}"/>
              </a:ext>
            </a:extLst>
          </p:cNvPr>
          <p:cNvSpPr txBox="1"/>
          <p:nvPr/>
        </p:nvSpPr>
        <p:spPr>
          <a:xfrm>
            <a:off x="2424112" y="5887643"/>
            <a:ext cx="2638425"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70C0"/>
                </a:solidFill>
                <a:effectLst/>
                <a:uLnTx/>
                <a:uFillTx/>
                <a:latin typeface="Open Sans"/>
                <a:ea typeface="+mn-ea"/>
                <a:cs typeface="+mn-cs"/>
              </a:rPr>
              <a:t>C/S</a:t>
            </a:r>
            <a:r>
              <a:rPr kumimoji="0" lang="zh-CN" altLang="en-US" sz="1600" b="0" i="0" u="none" strike="noStrike" kern="1200" cap="none" spc="0" normalizeH="0" baseline="0" noProof="0" dirty="0">
                <a:ln>
                  <a:noFill/>
                </a:ln>
                <a:solidFill>
                  <a:srgbClr val="0070C0"/>
                </a:solidFill>
                <a:effectLst/>
                <a:uLnTx/>
                <a:uFillTx/>
                <a:latin typeface="Open Sans"/>
                <a:ea typeface="+mn-ea"/>
                <a:cs typeface="+mn-cs"/>
              </a:rPr>
              <a:t>模式</a:t>
            </a:r>
          </a:p>
        </p:txBody>
      </p:sp>
      <p:pic>
        <p:nvPicPr>
          <p:cNvPr id="4" name="图片 3">
            <a:extLst>
              <a:ext uri="{FF2B5EF4-FFF2-40B4-BE49-F238E27FC236}">
                <a16:creationId xmlns:a16="http://schemas.microsoft.com/office/drawing/2014/main" id="{7B3C1A0A-1CF8-4946-854F-70FFAC720BA1}"/>
              </a:ext>
            </a:extLst>
          </p:cNvPr>
          <p:cNvPicPr>
            <a:picLocks noChangeAspect="1"/>
          </p:cNvPicPr>
          <p:nvPr/>
        </p:nvPicPr>
        <p:blipFill>
          <a:blip r:embed="rId2"/>
          <a:stretch>
            <a:fillRect/>
          </a:stretch>
        </p:blipFill>
        <p:spPr>
          <a:xfrm>
            <a:off x="1419521" y="2941303"/>
            <a:ext cx="3819229" cy="2760888"/>
          </a:xfrm>
          <a:prstGeom prst="rect">
            <a:avLst/>
          </a:prstGeom>
        </p:spPr>
      </p:pic>
      <p:sp>
        <p:nvSpPr>
          <p:cNvPr id="14" name="文本框 13">
            <a:extLst>
              <a:ext uri="{FF2B5EF4-FFF2-40B4-BE49-F238E27FC236}">
                <a16:creationId xmlns:a16="http://schemas.microsoft.com/office/drawing/2014/main" id="{A4929FB6-99D3-4BA9-864A-8E447F54564D}"/>
              </a:ext>
            </a:extLst>
          </p:cNvPr>
          <p:cNvSpPr txBox="1"/>
          <p:nvPr/>
        </p:nvSpPr>
        <p:spPr>
          <a:xfrm>
            <a:off x="7767637" y="5887643"/>
            <a:ext cx="2638425"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600" dirty="0">
                <a:solidFill>
                  <a:srgbClr val="0070C0"/>
                </a:solidFill>
                <a:latin typeface="Open Sans"/>
              </a:rPr>
              <a:t>B</a:t>
            </a:r>
            <a:r>
              <a:rPr kumimoji="0" lang="en-US" altLang="zh-CN" sz="1600" b="0" i="0" u="none" strike="noStrike" kern="1200" cap="none" spc="0" normalizeH="0" baseline="0" noProof="0" dirty="0">
                <a:ln>
                  <a:noFill/>
                </a:ln>
                <a:solidFill>
                  <a:srgbClr val="0070C0"/>
                </a:solidFill>
                <a:effectLst/>
                <a:uLnTx/>
                <a:uFillTx/>
                <a:latin typeface="Open Sans"/>
                <a:ea typeface="+mn-ea"/>
                <a:cs typeface="+mn-cs"/>
              </a:rPr>
              <a:t>/S</a:t>
            </a:r>
            <a:r>
              <a:rPr kumimoji="0" lang="zh-CN" altLang="en-US" sz="1600" b="0" i="0" u="none" strike="noStrike" kern="1200" cap="none" spc="0" normalizeH="0" baseline="0" noProof="0" dirty="0">
                <a:ln>
                  <a:noFill/>
                </a:ln>
                <a:solidFill>
                  <a:srgbClr val="0070C0"/>
                </a:solidFill>
                <a:effectLst/>
                <a:uLnTx/>
                <a:uFillTx/>
                <a:latin typeface="Open Sans"/>
                <a:ea typeface="+mn-ea"/>
                <a:cs typeface="+mn-cs"/>
              </a:rPr>
              <a:t>模式</a:t>
            </a:r>
          </a:p>
        </p:txBody>
      </p:sp>
      <p:pic>
        <p:nvPicPr>
          <p:cNvPr id="6" name="图片 5">
            <a:extLst>
              <a:ext uri="{FF2B5EF4-FFF2-40B4-BE49-F238E27FC236}">
                <a16:creationId xmlns:a16="http://schemas.microsoft.com/office/drawing/2014/main" id="{2A31D6BF-DE27-4E41-85D6-FA6AD6E47035}"/>
              </a:ext>
            </a:extLst>
          </p:cNvPr>
          <p:cNvPicPr>
            <a:picLocks noChangeAspect="1"/>
          </p:cNvPicPr>
          <p:nvPr/>
        </p:nvPicPr>
        <p:blipFill>
          <a:blip r:embed="rId3"/>
          <a:stretch>
            <a:fillRect/>
          </a:stretch>
        </p:blipFill>
        <p:spPr>
          <a:xfrm>
            <a:off x="5872590" y="3271146"/>
            <a:ext cx="4828420" cy="2431045"/>
          </a:xfrm>
          <a:prstGeom prst="rect">
            <a:avLst/>
          </a:prstGeom>
        </p:spPr>
      </p:pic>
    </p:spTree>
    <p:extLst>
      <p:ext uri="{BB962C8B-B14F-4D97-AF65-F5344CB8AC3E}">
        <p14:creationId xmlns:p14="http://schemas.microsoft.com/office/powerpoint/2010/main" val="80831541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901864" y="2118586"/>
            <a:ext cx="10388272" cy="785793"/>
          </a:xfrm>
          <a:prstGeom prst="rect">
            <a:avLst/>
          </a:prstGeom>
          <a:noFill/>
        </p:spPr>
        <p:txBody>
          <a:bodyPr wrap="square" lIns="0" tIns="0" rIns="0" bIns="0" rtlCol="0">
            <a:spAutoFit/>
          </a:bodyPr>
          <a:lstStyle/>
          <a:p>
            <a:pPr lvl="0" indent="457200">
              <a:lnSpc>
                <a:spcPct val="150000"/>
              </a:lnSpc>
            </a:pPr>
            <a:r>
              <a:rPr lang="zh-CN" altLang="en-US" dirty="0">
                <a:solidFill>
                  <a:prstClr val="black"/>
                </a:solidFill>
                <a:latin typeface="微软雅黑" panose="020B0503020204020204" pitchFamily="34" charset="-122"/>
                <a:ea typeface="微软雅黑" panose="020B0503020204020204" pitchFamily="34" charset="-122"/>
              </a:rPr>
              <a:t>动态网页一般以</a:t>
            </a:r>
            <a:r>
              <a:rPr lang="en-US" altLang="zh-CN" dirty="0">
                <a:solidFill>
                  <a:prstClr val="black"/>
                </a:solidFill>
                <a:latin typeface="微软雅黑" panose="020B0503020204020204" pitchFamily="34" charset="-122"/>
                <a:ea typeface="微软雅黑" panose="020B0503020204020204" pitchFamily="34" charset="-122"/>
              </a:rPr>
              <a:t>asp</a:t>
            </a:r>
            <a:r>
              <a:rPr lang="zh-CN" altLang="en-US" dirty="0">
                <a:solidFill>
                  <a:prstClr val="black"/>
                </a:solidFill>
                <a:latin typeface="微软雅黑" panose="020B0503020204020204" pitchFamily="34" charset="-122"/>
                <a:ea typeface="微软雅黑" panose="020B0503020204020204" pitchFamily="34" charset="-122"/>
              </a:rPr>
              <a:t>、</a:t>
            </a:r>
            <a:r>
              <a:rPr lang="en-US" altLang="zh-CN" dirty="0" err="1">
                <a:solidFill>
                  <a:prstClr val="black"/>
                </a:solidFill>
                <a:latin typeface="微软雅黑" panose="020B0503020204020204" pitchFamily="34" charset="-122"/>
                <a:ea typeface="微软雅黑" panose="020B0503020204020204" pitchFamily="34" charset="-122"/>
              </a:rPr>
              <a:t>jsp</a:t>
            </a:r>
            <a:r>
              <a:rPr lang="zh-CN" altLang="en-US" dirty="0">
                <a:solidFill>
                  <a:prstClr val="black"/>
                </a:solidFill>
                <a:latin typeface="微软雅黑" panose="020B0503020204020204" pitchFamily="34" charset="-122"/>
                <a:ea typeface="微软雅黑" panose="020B0503020204020204" pitchFamily="34" charset="-122"/>
              </a:rPr>
              <a:t>、</a:t>
            </a:r>
            <a:r>
              <a:rPr lang="en-US" altLang="zh-CN" dirty="0" err="1">
                <a:solidFill>
                  <a:prstClr val="black"/>
                </a:solidFill>
                <a:latin typeface="微软雅黑" panose="020B0503020204020204" pitchFamily="34" charset="-122"/>
                <a:ea typeface="微软雅黑" panose="020B0503020204020204" pitchFamily="34" charset="-122"/>
              </a:rPr>
              <a:t>php</a:t>
            </a:r>
            <a:r>
              <a:rPr lang="zh-CN" altLang="en-US" dirty="0">
                <a:solidFill>
                  <a:prstClr val="black"/>
                </a:solidFill>
                <a:latin typeface="微软雅黑" panose="020B0503020204020204" pitchFamily="34" charset="-122"/>
                <a:ea typeface="微软雅黑" panose="020B0503020204020204" pitchFamily="34" charset="-122"/>
              </a:rPr>
              <a:t>、</a:t>
            </a:r>
            <a:r>
              <a:rPr lang="en-US" altLang="zh-CN" dirty="0" err="1">
                <a:solidFill>
                  <a:prstClr val="black"/>
                </a:solidFill>
                <a:latin typeface="微软雅黑" panose="020B0503020204020204" pitchFamily="34" charset="-122"/>
                <a:ea typeface="微软雅黑" panose="020B0503020204020204" pitchFamily="34" charset="-122"/>
              </a:rPr>
              <a:t>aspx</a:t>
            </a:r>
            <a:r>
              <a:rPr lang="zh-CN" altLang="en-US" dirty="0">
                <a:solidFill>
                  <a:prstClr val="black"/>
                </a:solidFill>
                <a:latin typeface="微软雅黑" panose="020B0503020204020204" pitchFamily="34" charset="-122"/>
                <a:ea typeface="微软雅黑" panose="020B0503020204020204" pitchFamily="34" charset="-122"/>
              </a:rPr>
              <a:t>等作为后缀名，而静态网页一般以</a:t>
            </a:r>
            <a:r>
              <a:rPr lang="en-US" altLang="zh-CN" dirty="0">
                <a:solidFill>
                  <a:prstClr val="black"/>
                </a:solidFill>
                <a:latin typeface="微软雅黑" panose="020B0503020204020204" pitchFamily="34" charset="-122"/>
                <a:ea typeface="微软雅黑" panose="020B0503020204020204" pitchFamily="34" charset="-122"/>
              </a:rPr>
              <a:t>html</a:t>
            </a:r>
            <a:r>
              <a:rPr lang="zh-CN" altLang="en-US" dirty="0">
                <a:solidFill>
                  <a:prstClr val="black"/>
                </a:solidFill>
                <a:latin typeface="微软雅黑" panose="020B0503020204020204" pitchFamily="34" charset="-122"/>
                <a:ea typeface="微软雅黑" panose="020B0503020204020204" pitchFamily="34" charset="-122"/>
              </a:rPr>
              <a:t>、</a:t>
            </a:r>
            <a:r>
              <a:rPr lang="en-US" altLang="zh-CN" dirty="0" err="1">
                <a:solidFill>
                  <a:prstClr val="black"/>
                </a:solidFill>
                <a:latin typeface="微软雅黑" panose="020B0503020204020204" pitchFamily="34" charset="-122"/>
                <a:ea typeface="微软雅黑" panose="020B0503020204020204" pitchFamily="34" charset="-122"/>
              </a:rPr>
              <a:t>htm</a:t>
            </a:r>
            <a:r>
              <a:rPr lang="zh-CN" altLang="en-US" dirty="0">
                <a:solidFill>
                  <a:prstClr val="black"/>
                </a:solidFill>
                <a:latin typeface="微软雅黑" panose="020B0503020204020204" pitchFamily="34" charset="-122"/>
                <a:ea typeface="微软雅黑" panose="020B0503020204020204" pitchFamily="34" charset="-122"/>
              </a:rPr>
              <a:t>等作为后缀名。</a:t>
            </a:r>
          </a:p>
          <a:p>
            <a:pPr lvl="0" indent="457200">
              <a:lnSpc>
                <a:spcPct val="150000"/>
              </a:lnSpc>
            </a:pPr>
            <a:r>
              <a:rPr lang="zh-CN" altLang="en-US" dirty="0">
                <a:solidFill>
                  <a:prstClr val="black"/>
                </a:solidFill>
                <a:latin typeface="微软雅黑" panose="020B0503020204020204" pitchFamily="34" charset="-122"/>
                <a:ea typeface="微软雅黑" panose="020B0503020204020204" pitchFamily="34" charset="-122"/>
              </a:rPr>
              <a:t>动态网站可以实现交互功能，如用户注册、信息发布、产品展示、订单管理等。</a:t>
            </a:r>
            <a:endParaRPr lang="zh-CN" altLang="en-US" dirty="0"/>
          </a:p>
        </p:txBody>
      </p:sp>
      <p:sp>
        <p:nvSpPr>
          <p:cNvPr id="11" name="矩形 10">
            <a:extLst>
              <a:ext uri="{FF2B5EF4-FFF2-40B4-BE49-F238E27FC236}">
                <a16:creationId xmlns:a16="http://schemas.microsoft.com/office/drawing/2014/main" id="{F1D77C0F-FCD1-4F00-AB87-1DC6DAEC9899}"/>
              </a:ext>
            </a:extLst>
          </p:cNvPr>
          <p:cNvSpPr/>
          <p:nvPr/>
        </p:nvSpPr>
        <p:spPr>
          <a:xfrm>
            <a:off x="4364935" y="275999"/>
            <a:ext cx="7827065"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3791102"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.11    </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网站技术与平台搭建</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471792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2.11.2</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动态网页技术</a:t>
            </a:r>
          </a:p>
        </p:txBody>
      </p:sp>
      <p:sp>
        <p:nvSpPr>
          <p:cNvPr id="16" name="文本框 15">
            <a:extLst>
              <a:ext uri="{FF2B5EF4-FFF2-40B4-BE49-F238E27FC236}">
                <a16:creationId xmlns:a16="http://schemas.microsoft.com/office/drawing/2014/main" id="{9A5EBC99-36DC-4B15-B593-3A9B713094F8}"/>
              </a:ext>
            </a:extLst>
          </p:cNvPr>
          <p:cNvSpPr txBox="1"/>
          <p:nvPr/>
        </p:nvSpPr>
        <p:spPr>
          <a:xfrm>
            <a:off x="4567237" y="6147098"/>
            <a:ext cx="2638425"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0070C0"/>
                </a:solidFill>
                <a:effectLst/>
                <a:uLnTx/>
                <a:uFillTx/>
                <a:latin typeface="Open Sans"/>
                <a:ea typeface="+mn-ea"/>
                <a:cs typeface="+mn-cs"/>
              </a:rPr>
              <a:t>动态网页的工作模式</a:t>
            </a:r>
          </a:p>
        </p:txBody>
      </p:sp>
      <p:pic>
        <p:nvPicPr>
          <p:cNvPr id="3" name="图片 2">
            <a:extLst>
              <a:ext uri="{FF2B5EF4-FFF2-40B4-BE49-F238E27FC236}">
                <a16:creationId xmlns:a16="http://schemas.microsoft.com/office/drawing/2014/main" id="{3F8FE026-2A61-43C3-9E0F-6C82B830FF58}"/>
              </a:ext>
            </a:extLst>
          </p:cNvPr>
          <p:cNvPicPr>
            <a:picLocks noChangeAspect="1"/>
          </p:cNvPicPr>
          <p:nvPr/>
        </p:nvPicPr>
        <p:blipFill>
          <a:blip r:embed="rId2"/>
          <a:stretch>
            <a:fillRect/>
          </a:stretch>
        </p:blipFill>
        <p:spPr>
          <a:xfrm>
            <a:off x="1591194" y="3163834"/>
            <a:ext cx="8304762" cy="2723809"/>
          </a:xfrm>
          <a:prstGeom prst="rect">
            <a:avLst/>
          </a:prstGeom>
        </p:spPr>
      </p:pic>
    </p:spTree>
    <p:extLst>
      <p:ext uri="{BB962C8B-B14F-4D97-AF65-F5344CB8AC3E}">
        <p14:creationId xmlns:p14="http://schemas.microsoft.com/office/powerpoint/2010/main" val="243869539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901864" y="2118586"/>
            <a:ext cx="10388272" cy="1201291"/>
          </a:xfrm>
          <a:prstGeom prst="rect">
            <a:avLst/>
          </a:prstGeom>
          <a:noFill/>
        </p:spPr>
        <p:txBody>
          <a:bodyPr wrap="square" lIns="0" tIns="0" rIns="0" bIns="0" rtlCol="0">
            <a:spAutoFit/>
          </a:bodyPr>
          <a:lstStyle/>
          <a:p>
            <a:pPr lvl="0" indent="457200">
              <a:lnSpc>
                <a:spcPct val="150000"/>
              </a:lnSpc>
            </a:pPr>
            <a:r>
              <a:rPr lang="en-US" altLang="zh-CN" dirty="0">
                <a:solidFill>
                  <a:prstClr val="black"/>
                </a:solidFill>
                <a:latin typeface="微软雅黑" panose="020B0503020204020204" pitchFamily="34" charset="-122"/>
                <a:ea typeface="微软雅黑" panose="020B0503020204020204" pitchFamily="34" charset="-122"/>
              </a:rPr>
              <a:t>LAMP</a:t>
            </a:r>
            <a:r>
              <a:rPr lang="zh-CN" altLang="en-US" dirty="0">
                <a:solidFill>
                  <a:prstClr val="black"/>
                </a:solidFill>
                <a:latin typeface="微软雅黑" panose="020B0503020204020204" pitchFamily="34" charset="-122"/>
                <a:ea typeface="微软雅黑" panose="020B0503020204020204" pitchFamily="34" charset="-122"/>
              </a:rPr>
              <a:t>是企业最常用的服务之一，是非常稳定的网站架构平台。有时企业会使用</a:t>
            </a:r>
            <a:r>
              <a:rPr lang="en-US" altLang="zh-CN" dirty="0" err="1">
                <a:solidFill>
                  <a:prstClr val="black"/>
                </a:solidFill>
                <a:latin typeface="微软雅黑" panose="020B0503020204020204" pitchFamily="34" charset="-122"/>
                <a:ea typeface="微软雅黑" panose="020B0503020204020204" pitchFamily="34" charset="-122"/>
              </a:rPr>
              <a:t>Ngx</a:t>
            </a:r>
            <a:r>
              <a:rPr lang="en-US" altLang="zh-CN" dirty="0">
                <a:solidFill>
                  <a:prstClr val="black"/>
                </a:solidFill>
                <a:latin typeface="微软雅黑" panose="020B0503020204020204" pitchFamily="34" charset="-122"/>
                <a:ea typeface="微软雅黑" panose="020B0503020204020204" pitchFamily="34" charset="-122"/>
              </a:rPr>
              <a:t> Web Server</a:t>
            </a:r>
            <a:r>
              <a:rPr lang="zh-CN" altLang="en-US" dirty="0">
                <a:solidFill>
                  <a:prstClr val="black"/>
                </a:solidFill>
                <a:latin typeface="微软雅黑" panose="020B0503020204020204" pitchFamily="34" charset="-122"/>
                <a:ea typeface="微软雅黑" panose="020B0503020204020204" pitchFamily="34" charset="-122"/>
              </a:rPr>
              <a:t>代替</a:t>
            </a:r>
            <a:r>
              <a:rPr lang="en-US" altLang="zh-CN" dirty="0">
                <a:solidFill>
                  <a:prstClr val="black"/>
                </a:solidFill>
                <a:latin typeface="微软雅黑" panose="020B0503020204020204" pitchFamily="34" charset="-122"/>
                <a:ea typeface="微软雅黑" panose="020B0503020204020204" pitchFamily="34" charset="-122"/>
              </a:rPr>
              <a:t>Apache</a:t>
            </a:r>
            <a:r>
              <a:rPr lang="zh-CN" altLang="en-US" dirty="0">
                <a:solidFill>
                  <a:prstClr val="black"/>
                </a:solidFill>
                <a:latin typeface="微软雅黑" panose="020B0503020204020204" pitchFamily="34" charset="-122"/>
                <a:ea typeface="微软雅黑" panose="020B0503020204020204" pitchFamily="34" charset="-122"/>
              </a:rPr>
              <a:t>，简称</a:t>
            </a:r>
            <a:r>
              <a:rPr lang="en-US" altLang="zh-CN" dirty="0">
                <a:solidFill>
                  <a:prstClr val="black"/>
                </a:solidFill>
                <a:latin typeface="微软雅黑" panose="020B0503020204020204" pitchFamily="34" charset="-122"/>
                <a:ea typeface="微软雅黑" panose="020B0503020204020204" pitchFamily="34" charset="-122"/>
              </a:rPr>
              <a:t>LNMP</a:t>
            </a:r>
            <a:r>
              <a:rPr lang="zh-CN" altLang="en-US" dirty="0">
                <a:solidFill>
                  <a:prstClr val="black"/>
                </a:solidFill>
                <a:latin typeface="微软雅黑" panose="020B0503020204020204" pitchFamily="34" charset="-122"/>
                <a:ea typeface="微软雅黑" panose="020B0503020204020204" pitchFamily="34" charset="-122"/>
              </a:rPr>
              <a:t>；现在企业会更多地使用</a:t>
            </a:r>
            <a:r>
              <a:rPr lang="en-US" altLang="zh-CN" dirty="0">
                <a:solidFill>
                  <a:prstClr val="black"/>
                </a:solidFill>
                <a:latin typeface="微软雅黑" panose="020B0503020204020204" pitchFamily="34" charset="-122"/>
                <a:ea typeface="微软雅黑" panose="020B0503020204020204" pitchFamily="34" charset="-122"/>
              </a:rPr>
              <a:t>MariaDB</a:t>
            </a:r>
            <a:r>
              <a:rPr lang="zh-CN" altLang="en-US" dirty="0">
                <a:solidFill>
                  <a:prstClr val="black"/>
                </a:solidFill>
                <a:latin typeface="微软雅黑" panose="020B0503020204020204" pitchFamily="34" charset="-122"/>
                <a:ea typeface="微软雅黑" panose="020B0503020204020204" pitchFamily="34" charset="-122"/>
              </a:rPr>
              <a:t>来作为数据库支撑，它和</a:t>
            </a:r>
            <a:r>
              <a:rPr lang="en-US" altLang="zh-CN" dirty="0">
                <a:solidFill>
                  <a:prstClr val="black"/>
                </a:solidFill>
                <a:latin typeface="微软雅黑" panose="020B0503020204020204" pitchFamily="34" charset="-122"/>
                <a:ea typeface="微软雅黑" panose="020B0503020204020204" pitchFamily="34" charset="-122"/>
              </a:rPr>
              <a:t>MSQL</a:t>
            </a:r>
            <a:r>
              <a:rPr lang="zh-CN" altLang="en-US" dirty="0">
                <a:solidFill>
                  <a:prstClr val="black"/>
                </a:solidFill>
                <a:latin typeface="微软雅黑" panose="020B0503020204020204" pitchFamily="34" charset="-122"/>
                <a:ea typeface="微软雅黑" panose="020B0503020204020204" pitchFamily="34" charset="-122"/>
              </a:rPr>
              <a:t>一脉相承，配置基本一样。对“</a:t>
            </a:r>
            <a:r>
              <a:rPr lang="en-US" altLang="zh-CN" dirty="0">
                <a:solidFill>
                  <a:prstClr val="black"/>
                </a:solidFill>
                <a:latin typeface="微软雅黑" panose="020B0503020204020204" pitchFamily="34" charset="-122"/>
                <a:ea typeface="微软雅黑" panose="020B0503020204020204" pitchFamily="34" charset="-122"/>
              </a:rPr>
              <a:t>P”</a:t>
            </a:r>
            <a:r>
              <a:rPr lang="zh-CN" altLang="en-US" dirty="0">
                <a:solidFill>
                  <a:prstClr val="black"/>
                </a:solidFill>
                <a:latin typeface="微软雅黑" panose="020B0503020204020204" pitchFamily="34" charset="-122"/>
                <a:ea typeface="微软雅黑" panose="020B0503020204020204" pitchFamily="34" charset="-122"/>
              </a:rPr>
              <a:t>的解读，有时候不仅指</a:t>
            </a:r>
            <a:r>
              <a:rPr lang="en-US" altLang="zh-CN" dirty="0">
                <a:solidFill>
                  <a:prstClr val="black"/>
                </a:solidFill>
                <a:latin typeface="微软雅黑" panose="020B0503020204020204" pitchFamily="34" charset="-122"/>
                <a:ea typeface="微软雅黑" panose="020B0503020204020204" pitchFamily="34" charset="-122"/>
              </a:rPr>
              <a:t>PHP</a:t>
            </a:r>
            <a:r>
              <a:rPr lang="zh-CN" altLang="en-US" dirty="0">
                <a:solidFill>
                  <a:prstClr val="black"/>
                </a:solidFill>
                <a:latin typeface="微软雅黑" panose="020B0503020204020204" pitchFamily="34" charset="-122"/>
                <a:ea typeface="微软雅黑" panose="020B0503020204020204" pitchFamily="34" charset="-122"/>
              </a:rPr>
              <a:t>，还包括脚本语言</a:t>
            </a:r>
            <a:r>
              <a:rPr lang="en-US" altLang="zh-CN" dirty="0">
                <a:solidFill>
                  <a:prstClr val="black"/>
                </a:solidFill>
                <a:latin typeface="微软雅黑" panose="020B0503020204020204" pitchFamily="34" charset="-122"/>
                <a:ea typeface="微软雅黑" panose="020B0503020204020204" pitchFamily="34" charset="-122"/>
              </a:rPr>
              <a:t>Perl</a:t>
            </a:r>
            <a:r>
              <a:rPr lang="zh-CN" altLang="en-US" dirty="0">
                <a:solidFill>
                  <a:prstClr val="black"/>
                </a:solidFill>
                <a:latin typeface="微软雅黑" panose="020B0503020204020204" pitchFamily="34" charset="-122"/>
                <a:ea typeface="微软雅黑" panose="020B0503020204020204" pitchFamily="34" charset="-122"/>
              </a:rPr>
              <a:t>和</a:t>
            </a:r>
            <a:r>
              <a:rPr lang="en-US" altLang="zh-CN" dirty="0">
                <a:solidFill>
                  <a:prstClr val="black"/>
                </a:solidFill>
                <a:latin typeface="微软雅黑" panose="020B0503020204020204" pitchFamily="34" charset="-122"/>
                <a:ea typeface="微软雅黑" panose="020B0503020204020204" pitchFamily="34" charset="-122"/>
              </a:rPr>
              <a:t>Python</a:t>
            </a:r>
            <a:r>
              <a:rPr lang="zh-CN" altLang="en-US" dirty="0">
                <a:solidFill>
                  <a:prstClr val="black"/>
                </a:solidFill>
                <a:latin typeface="微软雅黑" panose="020B0503020204020204" pitchFamily="34" charset="-122"/>
                <a:ea typeface="微软雅黑" panose="020B0503020204020204" pitchFamily="34" charset="-122"/>
              </a:rPr>
              <a:t>。</a:t>
            </a:r>
            <a:endParaRPr lang="zh-CN" altLang="en-US" dirty="0"/>
          </a:p>
        </p:txBody>
      </p:sp>
      <p:sp>
        <p:nvSpPr>
          <p:cNvPr id="11" name="矩形 10">
            <a:extLst>
              <a:ext uri="{FF2B5EF4-FFF2-40B4-BE49-F238E27FC236}">
                <a16:creationId xmlns:a16="http://schemas.microsoft.com/office/drawing/2014/main" id="{F1D77C0F-FCD1-4F00-AB87-1DC6DAEC9899}"/>
              </a:ext>
            </a:extLst>
          </p:cNvPr>
          <p:cNvSpPr/>
          <p:nvPr/>
        </p:nvSpPr>
        <p:spPr>
          <a:xfrm>
            <a:off x="4364935" y="275999"/>
            <a:ext cx="7827065"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3791102"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.11    </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网站技术与平台搭建</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471792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2.11.3</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a:t>
            </a: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LAMP</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简介</a:t>
            </a:r>
          </a:p>
        </p:txBody>
      </p:sp>
      <p:sp>
        <p:nvSpPr>
          <p:cNvPr id="16" name="文本框 15">
            <a:extLst>
              <a:ext uri="{FF2B5EF4-FFF2-40B4-BE49-F238E27FC236}">
                <a16:creationId xmlns:a16="http://schemas.microsoft.com/office/drawing/2014/main" id="{9A5EBC99-36DC-4B15-B593-3A9B713094F8}"/>
              </a:ext>
            </a:extLst>
          </p:cNvPr>
          <p:cNvSpPr txBox="1"/>
          <p:nvPr/>
        </p:nvSpPr>
        <p:spPr>
          <a:xfrm>
            <a:off x="1817351" y="5578378"/>
            <a:ext cx="2638425"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70C0"/>
                </a:solidFill>
                <a:effectLst/>
                <a:uLnTx/>
                <a:uFillTx/>
                <a:latin typeface="Open Sans"/>
                <a:ea typeface="+mn-ea"/>
                <a:cs typeface="+mn-cs"/>
              </a:rPr>
              <a:t>LAMP</a:t>
            </a:r>
            <a:r>
              <a:rPr kumimoji="0" lang="zh-CN" altLang="en-US" sz="1600" b="0" i="0" u="none" strike="noStrike" kern="1200" cap="none" spc="0" normalizeH="0" baseline="0" noProof="0" dirty="0">
                <a:ln>
                  <a:noFill/>
                </a:ln>
                <a:solidFill>
                  <a:srgbClr val="0070C0"/>
                </a:solidFill>
                <a:effectLst/>
                <a:uLnTx/>
                <a:uFillTx/>
                <a:latin typeface="Open Sans"/>
                <a:ea typeface="+mn-ea"/>
                <a:cs typeface="+mn-cs"/>
              </a:rPr>
              <a:t>的组成</a:t>
            </a:r>
          </a:p>
        </p:txBody>
      </p:sp>
      <p:pic>
        <p:nvPicPr>
          <p:cNvPr id="4" name="图片 3">
            <a:extLst>
              <a:ext uri="{FF2B5EF4-FFF2-40B4-BE49-F238E27FC236}">
                <a16:creationId xmlns:a16="http://schemas.microsoft.com/office/drawing/2014/main" id="{70A50A04-A097-46FD-82B0-8C2ACDD61E4F}"/>
              </a:ext>
            </a:extLst>
          </p:cNvPr>
          <p:cNvPicPr>
            <a:picLocks noChangeAspect="1"/>
          </p:cNvPicPr>
          <p:nvPr/>
        </p:nvPicPr>
        <p:blipFill>
          <a:blip r:embed="rId2"/>
          <a:stretch>
            <a:fillRect/>
          </a:stretch>
        </p:blipFill>
        <p:spPr>
          <a:xfrm>
            <a:off x="1133760" y="3929139"/>
            <a:ext cx="4005608" cy="1081011"/>
          </a:xfrm>
          <a:prstGeom prst="rect">
            <a:avLst/>
          </a:prstGeom>
        </p:spPr>
      </p:pic>
      <p:pic>
        <p:nvPicPr>
          <p:cNvPr id="6" name="图片 5">
            <a:extLst>
              <a:ext uri="{FF2B5EF4-FFF2-40B4-BE49-F238E27FC236}">
                <a16:creationId xmlns:a16="http://schemas.microsoft.com/office/drawing/2014/main" id="{0AC8C735-C40E-4AC7-AE47-F7C9419785E1}"/>
              </a:ext>
            </a:extLst>
          </p:cNvPr>
          <p:cNvPicPr>
            <a:picLocks noChangeAspect="1"/>
          </p:cNvPicPr>
          <p:nvPr/>
        </p:nvPicPr>
        <p:blipFill>
          <a:blip r:embed="rId3"/>
          <a:stretch>
            <a:fillRect/>
          </a:stretch>
        </p:blipFill>
        <p:spPr>
          <a:xfrm>
            <a:off x="5972175" y="3625318"/>
            <a:ext cx="4876190" cy="1647619"/>
          </a:xfrm>
          <a:prstGeom prst="rect">
            <a:avLst/>
          </a:prstGeom>
        </p:spPr>
      </p:pic>
      <p:sp>
        <p:nvSpPr>
          <p:cNvPr id="14" name="文本框 13">
            <a:extLst>
              <a:ext uri="{FF2B5EF4-FFF2-40B4-BE49-F238E27FC236}">
                <a16:creationId xmlns:a16="http://schemas.microsoft.com/office/drawing/2014/main" id="{762D098D-3F69-4865-82A2-12F0F31117F5}"/>
              </a:ext>
            </a:extLst>
          </p:cNvPr>
          <p:cNvSpPr txBox="1"/>
          <p:nvPr/>
        </p:nvSpPr>
        <p:spPr>
          <a:xfrm>
            <a:off x="7429501" y="5578378"/>
            <a:ext cx="2798426"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70C0"/>
                </a:solidFill>
                <a:effectLst/>
                <a:uLnTx/>
                <a:uFillTx/>
                <a:latin typeface="Open Sans"/>
                <a:ea typeface="+mn-ea"/>
                <a:cs typeface="+mn-cs"/>
              </a:rPr>
              <a:t>MariaDB</a:t>
            </a:r>
            <a:r>
              <a:rPr kumimoji="0" lang="zh-CN" altLang="en-US" sz="1600" b="0" i="0" u="none" strike="noStrike" kern="1200" cap="none" spc="0" normalizeH="0" baseline="0" noProof="0" dirty="0">
                <a:ln>
                  <a:noFill/>
                </a:ln>
                <a:solidFill>
                  <a:srgbClr val="0070C0"/>
                </a:solidFill>
                <a:effectLst/>
                <a:uLnTx/>
                <a:uFillTx/>
                <a:latin typeface="Open Sans"/>
                <a:ea typeface="+mn-ea"/>
                <a:cs typeface="+mn-cs"/>
              </a:rPr>
              <a:t>和</a:t>
            </a:r>
            <a:r>
              <a:rPr kumimoji="0" lang="en-US" altLang="zh-CN" sz="1600" b="0" i="0" u="none" strike="noStrike" kern="1200" cap="none" spc="0" normalizeH="0" baseline="0" noProof="0" dirty="0">
                <a:ln>
                  <a:noFill/>
                </a:ln>
                <a:solidFill>
                  <a:srgbClr val="0070C0"/>
                </a:solidFill>
                <a:effectLst/>
                <a:uLnTx/>
                <a:uFillTx/>
                <a:latin typeface="Open Sans"/>
                <a:ea typeface="+mn-ea"/>
                <a:cs typeface="+mn-cs"/>
              </a:rPr>
              <a:t>MySQL</a:t>
            </a:r>
            <a:r>
              <a:rPr kumimoji="0" lang="zh-CN" altLang="en-US" sz="1600" b="0" i="0" u="none" strike="noStrike" kern="1200" cap="none" spc="0" normalizeH="0" baseline="0" noProof="0" dirty="0">
                <a:ln>
                  <a:noFill/>
                </a:ln>
                <a:solidFill>
                  <a:srgbClr val="0070C0"/>
                </a:solidFill>
                <a:effectLst/>
                <a:uLnTx/>
                <a:uFillTx/>
                <a:latin typeface="Open Sans"/>
                <a:ea typeface="+mn-ea"/>
                <a:cs typeface="+mn-cs"/>
              </a:rPr>
              <a:t>的标识</a:t>
            </a:r>
          </a:p>
        </p:txBody>
      </p:sp>
    </p:spTree>
    <p:extLst>
      <p:ext uri="{BB962C8B-B14F-4D97-AF65-F5344CB8AC3E}">
        <p14:creationId xmlns:p14="http://schemas.microsoft.com/office/powerpoint/2010/main" val="296389953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901864" y="2118586"/>
            <a:ext cx="10388272" cy="3279744"/>
          </a:xfrm>
          <a:prstGeom prst="rect">
            <a:avLst/>
          </a:prstGeom>
          <a:noFill/>
        </p:spPr>
        <p:txBody>
          <a:bodyPr wrap="square" lIns="0" tIns="0" rIns="0" bIns="0" rtlCol="0">
            <a:spAutoFit/>
          </a:bodyPr>
          <a:lstStyle/>
          <a:p>
            <a:pPr lvl="0" indent="457200">
              <a:lnSpc>
                <a:spcPct val="150000"/>
              </a:lnSpc>
            </a:pPr>
            <a:r>
              <a:rPr lang="en-US" altLang="zh-CN" dirty="0">
                <a:solidFill>
                  <a:prstClr val="black"/>
                </a:solidFill>
                <a:latin typeface="微软雅黑" panose="020B0503020204020204" pitchFamily="34" charset="-122"/>
                <a:ea typeface="微软雅黑" panose="020B0503020204020204" pitchFamily="34" charset="-122"/>
              </a:rPr>
              <a:t>Apache</a:t>
            </a:r>
            <a:r>
              <a:rPr lang="zh-CN" altLang="en-US" dirty="0">
                <a:solidFill>
                  <a:prstClr val="black"/>
                </a:solidFill>
                <a:latin typeface="微软雅黑" panose="020B0503020204020204" pitchFamily="34" charset="-122"/>
                <a:ea typeface="微软雅黑" panose="020B0503020204020204" pitchFamily="34" charset="-122"/>
              </a:rPr>
              <a:t>服务器安装后，基本上不加设置就可以正常运行。</a:t>
            </a:r>
          </a:p>
          <a:p>
            <a:pPr indent="457200">
              <a:lnSpc>
                <a:spcPct val="150000"/>
              </a:lnSpc>
            </a:pPr>
            <a:r>
              <a:rPr lang="zh-CN" altLang="en-US" dirty="0">
                <a:solidFill>
                  <a:prstClr val="black"/>
                </a:solidFill>
                <a:latin typeface="微软雅黑" panose="020B0503020204020204" pitchFamily="34" charset="-122"/>
                <a:ea typeface="微软雅黑" panose="020B0503020204020204" pitchFamily="34" charset="-122"/>
              </a:rPr>
              <a:t>（</a:t>
            </a:r>
            <a:r>
              <a:rPr lang="en-US" altLang="zh-CN" dirty="0">
                <a:solidFill>
                  <a:prstClr val="black"/>
                </a:solidFill>
                <a:latin typeface="微软雅黑" panose="020B0503020204020204" pitchFamily="34" charset="-122"/>
                <a:ea typeface="微软雅黑" panose="020B0503020204020204" pitchFamily="34" charset="-122"/>
              </a:rPr>
              <a:t>1</a:t>
            </a:r>
            <a:r>
              <a:rPr lang="zh-CN" altLang="en-US" dirty="0">
                <a:solidFill>
                  <a:prstClr val="black"/>
                </a:solidFill>
                <a:latin typeface="微软雅黑" panose="020B0503020204020204" pitchFamily="34" charset="-122"/>
                <a:ea typeface="微软雅黑" panose="020B0503020204020204" pitchFamily="34" charset="-122"/>
              </a:rPr>
              <a:t>）安装</a:t>
            </a:r>
            <a:r>
              <a:rPr lang="en-US" altLang="zh-CN" dirty="0">
                <a:solidFill>
                  <a:prstClr val="black"/>
                </a:solidFill>
                <a:latin typeface="微软雅黑" panose="020B0503020204020204" pitchFamily="34" charset="-122"/>
                <a:ea typeface="微软雅黑" panose="020B0503020204020204" pitchFamily="34" charset="-122"/>
              </a:rPr>
              <a:t>Apache</a:t>
            </a:r>
            <a:r>
              <a:rPr lang="zh-CN" altLang="en-US" dirty="0">
                <a:solidFill>
                  <a:prstClr val="black"/>
                </a:solidFill>
                <a:latin typeface="微软雅黑" panose="020B0503020204020204" pitchFamily="34" charset="-122"/>
                <a:ea typeface="微软雅黑" panose="020B0503020204020204" pitchFamily="34" charset="-122"/>
              </a:rPr>
              <a:t>服务。                                       </a:t>
            </a:r>
            <a:r>
              <a:rPr lang="zh-CN" altLang="en-US" dirty="0"/>
              <a:t>（</a:t>
            </a:r>
            <a:r>
              <a:rPr lang="en-US" altLang="zh-CN" dirty="0"/>
              <a:t>2</a:t>
            </a:r>
            <a:r>
              <a:rPr lang="zh-CN" altLang="en-US" dirty="0"/>
              <a:t>）开启</a:t>
            </a:r>
            <a:r>
              <a:rPr lang="en-US" altLang="zh-CN" dirty="0"/>
              <a:t>Apache</a:t>
            </a:r>
            <a:r>
              <a:rPr lang="zh-CN" altLang="en-US" dirty="0"/>
              <a:t>服务</a:t>
            </a:r>
          </a:p>
          <a:p>
            <a:pPr lvl="0" indent="457200">
              <a:lnSpc>
                <a:spcPct val="150000"/>
              </a:lnSpc>
            </a:pPr>
            <a:endParaRPr lang="en-US" altLang="zh-CN" dirty="0"/>
          </a:p>
          <a:p>
            <a:pPr lvl="0" indent="457200">
              <a:lnSpc>
                <a:spcPct val="150000"/>
              </a:lnSpc>
            </a:pPr>
            <a:endParaRPr lang="en-US" altLang="zh-CN" dirty="0"/>
          </a:p>
          <a:p>
            <a:pPr lvl="0" indent="457200">
              <a:lnSpc>
                <a:spcPct val="150000"/>
              </a:lnSpc>
            </a:pPr>
            <a:endParaRPr lang="en-US" altLang="zh-CN" dirty="0"/>
          </a:p>
          <a:p>
            <a:pPr indent="457200">
              <a:lnSpc>
                <a:spcPct val="150000"/>
              </a:lnSpc>
            </a:pPr>
            <a:r>
              <a:rPr lang="zh-CN" altLang="en-US" dirty="0"/>
              <a:t>（</a:t>
            </a:r>
            <a:r>
              <a:rPr lang="en-US" altLang="zh-CN" dirty="0"/>
              <a:t>3</a:t>
            </a:r>
            <a:r>
              <a:rPr lang="zh-CN" altLang="en-US" dirty="0"/>
              <a:t>）设置</a:t>
            </a:r>
            <a:r>
              <a:rPr lang="en-US" altLang="zh-CN" dirty="0"/>
              <a:t>Apache</a:t>
            </a:r>
            <a:r>
              <a:rPr lang="zh-CN" altLang="en-US" dirty="0"/>
              <a:t>服务开机启动                                 （</a:t>
            </a:r>
            <a:r>
              <a:rPr lang="en-US" altLang="zh-CN" dirty="0"/>
              <a:t>4</a:t>
            </a:r>
            <a:r>
              <a:rPr lang="zh-CN" altLang="en-US" dirty="0"/>
              <a:t>）验证</a:t>
            </a:r>
            <a:r>
              <a:rPr lang="en-US" altLang="zh-CN" dirty="0"/>
              <a:t>Apache</a:t>
            </a:r>
            <a:r>
              <a:rPr lang="zh-CN" altLang="en-US" dirty="0"/>
              <a:t>服务是否安装成功</a:t>
            </a:r>
          </a:p>
          <a:p>
            <a:pPr indent="457200">
              <a:lnSpc>
                <a:spcPct val="150000"/>
              </a:lnSpc>
            </a:pPr>
            <a:endParaRPr lang="zh-CN" altLang="en-US" dirty="0"/>
          </a:p>
          <a:p>
            <a:pPr lvl="0" indent="457200">
              <a:lnSpc>
                <a:spcPct val="150000"/>
              </a:lnSpc>
            </a:pPr>
            <a:endParaRPr lang="zh-CN" altLang="en-US" dirty="0"/>
          </a:p>
        </p:txBody>
      </p:sp>
      <p:sp>
        <p:nvSpPr>
          <p:cNvPr id="11" name="矩形 10">
            <a:extLst>
              <a:ext uri="{FF2B5EF4-FFF2-40B4-BE49-F238E27FC236}">
                <a16:creationId xmlns:a16="http://schemas.microsoft.com/office/drawing/2014/main" id="{F1D77C0F-FCD1-4F00-AB87-1DC6DAEC9899}"/>
              </a:ext>
            </a:extLst>
          </p:cNvPr>
          <p:cNvSpPr/>
          <p:nvPr/>
        </p:nvSpPr>
        <p:spPr>
          <a:xfrm>
            <a:off x="4364935" y="275999"/>
            <a:ext cx="7827065"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3792385"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.12    </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搭建简易</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LAMP</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环境</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471792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2.12.1</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安装</a:t>
            </a: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Apache</a:t>
            </a:r>
            <a:endPar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p:txBody>
      </p:sp>
      <p:pic>
        <p:nvPicPr>
          <p:cNvPr id="3" name="图片 2">
            <a:extLst>
              <a:ext uri="{FF2B5EF4-FFF2-40B4-BE49-F238E27FC236}">
                <a16:creationId xmlns:a16="http://schemas.microsoft.com/office/drawing/2014/main" id="{7520EA83-3E03-4A54-8973-90FDB1825B5F}"/>
              </a:ext>
            </a:extLst>
          </p:cNvPr>
          <p:cNvPicPr>
            <a:picLocks noChangeAspect="1"/>
          </p:cNvPicPr>
          <p:nvPr/>
        </p:nvPicPr>
        <p:blipFill>
          <a:blip r:embed="rId2"/>
          <a:stretch>
            <a:fillRect/>
          </a:stretch>
        </p:blipFill>
        <p:spPr>
          <a:xfrm>
            <a:off x="1605095" y="3305864"/>
            <a:ext cx="2123810" cy="333333"/>
          </a:xfrm>
          <a:prstGeom prst="rect">
            <a:avLst/>
          </a:prstGeom>
        </p:spPr>
      </p:pic>
      <p:pic>
        <p:nvPicPr>
          <p:cNvPr id="7" name="图片 6">
            <a:extLst>
              <a:ext uri="{FF2B5EF4-FFF2-40B4-BE49-F238E27FC236}">
                <a16:creationId xmlns:a16="http://schemas.microsoft.com/office/drawing/2014/main" id="{66405A74-960D-44CA-9BD3-B9B7A538D4CD}"/>
              </a:ext>
            </a:extLst>
          </p:cNvPr>
          <p:cNvPicPr>
            <a:picLocks noChangeAspect="1"/>
          </p:cNvPicPr>
          <p:nvPr/>
        </p:nvPicPr>
        <p:blipFill>
          <a:blip r:embed="rId3"/>
          <a:stretch>
            <a:fillRect/>
          </a:stretch>
        </p:blipFill>
        <p:spPr>
          <a:xfrm>
            <a:off x="6735610" y="3305864"/>
            <a:ext cx="3085714" cy="380952"/>
          </a:xfrm>
          <a:prstGeom prst="rect">
            <a:avLst/>
          </a:prstGeom>
        </p:spPr>
      </p:pic>
      <p:pic>
        <p:nvPicPr>
          <p:cNvPr id="10" name="图片 9">
            <a:extLst>
              <a:ext uri="{FF2B5EF4-FFF2-40B4-BE49-F238E27FC236}">
                <a16:creationId xmlns:a16="http://schemas.microsoft.com/office/drawing/2014/main" id="{DD06177B-2F51-43A3-83E7-367BC612232B}"/>
              </a:ext>
            </a:extLst>
          </p:cNvPr>
          <p:cNvPicPr>
            <a:picLocks noChangeAspect="1"/>
          </p:cNvPicPr>
          <p:nvPr/>
        </p:nvPicPr>
        <p:blipFill>
          <a:blip r:embed="rId4"/>
          <a:stretch>
            <a:fillRect/>
          </a:stretch>
        </p:blipFill>
        <p:spPr>
          <a:xfrm>
            <a:off x="1605095" y="4982832"/>
            <a:ext cx="3428571" cy="390476"/>
          </a:xfrm>
          <a:prstGeom prst="rect">
            <a:avLst/>
          </a:prstGeom>
        </p:spPr>
      </p:pic>
      <p:pic>
        <p:nvPicPr>
          <p:cNvPr id="18" name="图片 17">
            <a:extLst>
              <a:ext uri="{FF2B5EF4-FFF2-40B4-BE49-F238E27FC236}">
                <a16:creationId xmlns:a16="http://schemas.microsoft.com/office/drawing/2014/main" id="{DB9A3369-8F5B-4782-9ADD-D073BDE16441}"/>
              </a:ext>
            </a:extLst>
          </p:cNvPr>
          <p:cNvPicPr>
            <a:picLocks noChangeAspect="1"/>
          </p:cNvPicPr>
          <p:nvPr/>
        </p:nvPicPr>
        <p:blipFill>
          <a:blip r:embed="rId5"/>
          <a:stretch>
            <a:fillRect/>
          </a:stretch>
        </p:blipFill>
        <p:spPr>
          <a:xfrm>
            <a:off x="6372497" y="4968854"/>
            <a:ext cx="4361905" cy="609524"/>
          </a:xfrm>
          <a:prstGeom prst="rect">
            <a:avLst/>
          </a:prstGeom>
        </p:spPr>
      </p:pic>
    </p:spTree>
    <p:extLst>
      <p:ext uri="{BB962C8B-B14F-4D97-AF65-F5344CB8AC3E}">
        <p14:creationId xmlns:p14="http://schemas.microsoft.com/office/powerpoint/2010/main" val="112186754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956004" y="2318882"/>
            <a:ext cx="5139996" cy="4109779"/>
          </a:xfrm>
          <a:prstGeom prst="rect">
            <a:avLst/>
          </a:prstGeom>
          <a:noFill/>
        </p:spPr>
        <p:txBody>
          <a:bodyPr wrap="square" lIns="0" tIns="0" rIns="0" bIns="0" rtlCol="0">
            <a:spAutoFit/>
          </a:bodyPr>
          <a:lstStyle/>
          <a:p>
            <a:pPr lvl="0" indent="457200">
              <a:lnSpc>
                <a:spcPct val="150000"/>
              </a:lnSpc>
            </a:pPr>
            <a:r>
              <a:rPr lang="zh-CN" altLang="en-US" dirty="0">
                <a:solidFill>
                  <a:prstClr val="black"/>
                </a:solidFill>
                <a:latin typeface="微软雅黑" panose="020B0503020204020204" pitchFamily="34" charset="-122"/>
                <a:ea typeface="微软雅黑" panose="020B0503020204020204" pitchFamily="34" charset="-122"/>
              </a:rPr>
              <a:t>服务器的工作原理和普通计算机相同。在网络应用架构中，服务器主要应用于数据库和</a:t>
            </a:r>
            <a:r>
              <a:rPr lang="en-US" altLang="zh-CN" dirty="0">
                <a:solidFill>
                  <a:prstClr val="black"/>
                </a:solidFill>
                <a:latin typeface="微软雅黑" panose="020B0503020204020204" pitchFamily="34" charset="-122"/>
                <a:ea typeface="微软雅黑" panose="020B0503020204020204" pitchFamily="34" charset="-122"/>
              </a:rPr>
              <a:t>Wb</a:t>
            </a:r>
            <a:r>
              <a:rPr lang="zh-CN" altLang="en-US" dirty="0">
                <a:solidFill>
                  <a:prstClr val="black"/>
                </a:solidFill>
                <a:latin typeface="微软雅黑" panose="020B0503020204020204" pitchFamily="34" charset="-122"/>
                <a:ea typeface="微软雅黑" panose="020B0503020204020204" pitchFamily="34" charset="-122"/>
              </a:rPr>
              <a:t>服务，而个人计算机主要应用于桌面计算和网络终端。设计根本出发点的差异决定了服务器应该具备比个人计算机更可靠的持续运行能力、更强大的存储能力和网络通信能力、更快捷的故障恢复功能及更广阔的扩展空间，同时，对数据相当敏感的应用还要求服务器提供数据备份功能。而个人计算机在设计上更加重视人机接口的易用性、图像和三维（</a:t>
            </a:r>
            <a:r>
              <a:rPr lang="en-US" altLang="zh-CN" dirty="0">
                <a:solidFill>
                  <a:prstClr val="black"/>
                </a:solidFill>
                <a:latin typeface="微软雅黑" panose="020B0503020204020204" pitchFamily="34" charset="-122"/>
                <a:ea typeface="微软雅黑" panose="020B0503020204020204" pitchFamily="34" charset="-122"/>
              </a:rPr>
              <a:t>3D</a:t>
            </a:r>
            <a:r>
              <a:rPr lang="zh-CN" altLang="en-US" dirty="0">
                <a:solidFill>
                  <a:prstClr val="black"/>
                </a:solidFill>
                <a:latin typeface="微软雅黑" panose="020B0503020204020204" pitchFamily="34" charset="-122"/>
                <a:ea typeface="微软雅黑" panose="020B0503020204020204" pitchFamily="34" charset="-122"/>
              </a:rPr>
              <a:t>）处理能力及其他多媒体性能。</a:t>
            </a:r>
            <a:endParaRPr kumimoji="0" lang="zh-CN" altLang="zh-CN" sz="16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11" name="矩形 10">
            <a:extLst>
              <a:ext uri="{FF2B5EF4-FFF2-40B4-BE49-F238E27FC236}">
                <a16:creationId xmlns:a16="http://schemas.microsoft.com/office/drawing/2014/main" id="{F1D77C0F-FCD1-4F00-AB87-1DC6DAEC9899}"/>
              </a:ext>
            </a:extLst>
          </p:cNvPr>
          <p:cNvSpPr/>
          <p:nvPr/>
        </p:nvSpPr>
        <p:spPr>
          <a:xfrm>
            <a:off x="2789183" y="275999"/>
            <a:ext cx="9402817"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2215350"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１ 了解服务器</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471792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2.1.1</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服务器是什么</a:t>
            </a:r>
          </a:p>
        </p:txBody>
      </p:sp>
      <p:pic>
        <p:nvPicPr>
          <p:cNvPr id="5" name="图片 4">
            <a:extLst>
              <a:ext uri="{FF2B5EF4-FFF2-40B4-BE49-F238E27FC236}">
                <a16:creationId xmlns:a16="http://schemas.microsoft.com/office/drawing/2014/main" id="{5BD13C3B-8633-4437-BF52-58032745C69D}"/>
              </a:ext>
            </a:extLst>
          </p:cNvPr>
          <p:cNvPicPr>
            <a:picLocks noChangeAspect="1"/>
          </p:cNvPicPr>
          <p:nvPr/>
        </p:nvPicPr>
        <p:blipFill rotWithShape="1">
          <a:blip r:embed="rId2">
            <a:extLst>
              <a:ext uri="{28A0092B-C50C-407E-A947-70E740481C1C}">
                <a14:useLocalDpi xmlns:a14="http://schemas.microsoft.com/office/drawing/2010/main" val="0"/>
              </a:ext>
            </a:extLst>
          </a:blip>
          <a:srcRect l="2018" r="2018"/>
          <a:stretch/>
        </p:blipFill>
        <p:spPr>
          <a:xfrm>
            <a:off x="6400803" y="2879303"/>
            <a:ext cx="5191122" cy="2397547"/>
          </a:xfrm>
          <a:prstGeom prst="rect">
            <a:avLst/>
          </a:prstGeom>
        </p:spPr>
      </p:pic>
      <p:sp>
        <p:nvSpPr>
          <p:cNvPr id="16" name="文本框 15">
            <a:extLst>
              <a:ext uri="{FF2B5EF4-FFF2-40B4-BE49-F238E27FC236}">
                <a16:creationId xmlns:a16="http://schemas.microsoft.com/office/drawing/2014/main" id="{9A5EBC99-36DC-4B15-B593-3A9B713094F8}"/>
              </a:ext>
            </a:extLst>
          </p:cNvPr>
          <p:cNvSpPr txBox="1"/>
          <p:nvPr/>
        </p:nvSpPr>
        <p:spPr>
          <a:xfrm>
            <a:off x="7877175" y="5444609"/>
            <a:ext cx="2638425"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0070C0"/>
                </a:solidFill>
                <a:effectLst/>
                <a:uLnTx/>
                <a:uFillTx/>
                <a:latin typeface="Open Sans"/>
                <a:ea typeface="+mn-ea"/>
                <a:cs typeface="+mn-cs"/>
              </a:rPr>
              <a:t>个人计算机和服务器</a:t>
            </a:r>
          </a:p>
        </p:txBody>
      </p:sp>
    </p:spTree>
    <p:extLst>
      <p:ext uri="{BB962C8B-B14F-4D97-AF65-F5344CB8AC3E}">
        <p14:creationId xmlns:p14="http://schemas.microsoft.com/office/powerpoint/2010/main" val="233743747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901864" y="2118586"/>
            <a:ext cx="10388272" cy="3695242"/>
          </a:xfrm>
          <a:prstGeom prst="rect">
            <a:avLst/>
          </a:prstGeom>
          <a:noFill/>
        </p:spPr>
        <p:txBody>
          <a:bodyPr wrap="square" lIns="0" tIns="0" rIns="0" bIns="0" rtlCol="0">
            <a:spAutoFit/>
          </a:bodyPr>
          <a:lstStyle/>
          <a:p>
            <a:pPr lvl="0" indent="457200">
              <a:lnSpc>
                <a:spcPct val="150000"/>
              </a:lnSpc>
            </a:pPr>
            <a:r>
              <a:rPr lang="en-US" altLang="zh-CN" dirty="0">
                <a:solidFill>
                  <a:prstClr val="black"/>
                </a:solidFill>
                <a:latin typeface="微软雅黑" panose="020B0503020204020204" pitchFamily="34" charset="-122"/>
                <a:ea typeface="微软雅黑" panose="020B0503020204020204" pitchFamily="34" charset="-122"/>
              </a:rPr>
              <a:t>1. PHP</a:t>
            </a:r>
            <a:r>
              <a:rPr lang="zh-CN" altLang="en-US" dirty="0">
                <a:solidFill>
                  <a:prstClr val="black"/>
                </a:solidFill>
                <a:latin typeface="微软雅黑" panose="020B0503020204020204" pitchFamily="34" charset="-122"/>
                <a:ea typeface="微软雅黑" panose="020B0503020204020204" pitchFamily="34" charset="-122"/>
              </a:rPr>
              <a:t> 简介</a:t>
            </a:r>
            <a:endParaRPr lang="en-US" altLang="zh-CN" dirty="0"/>
          </a:p>
          <a:p>
            <a:pPr lvl="0" indent="457200">
              <a:lnSpc>
                <a:spcPct val="150000"/>
              </a:lnSpc>
            </a:pPr>
            <a:r>
              <a:rPr lang="en-US" altLang="zh-CN" dirty="0"/>
              <a:t>PHP</a:t>
            </a:r>
            <a:r>
              <a:rPr lang="zh-CN" altLang="en-US" dirty="0"/>
              <a:t>是</a:t>
            </a:r>
            <a:r>
              <a:rPr lang="en-US" altLang="zh-CN" dirty="0" err="1"/>
              <a:t>Liux</a:t>
            </a:r>
            <a:r>
              <a:rPr lang="zh-CN" altLang="en-US" dirty="0"/>
              <a:t>操作系统下最流行的动态网页技术之一，拥有广泛的用户基础，是现在主流的建站选择。</a:t>
            </a:r>
            <a:endParaRPr lang="en-US" altLang="zh-CN" dirty="0"/>
          </a:p>
          <a:p>
            <a:pPr indent="457200">
              <a:lnSpc>
                <a:spcPct val="150000"/>
              </a:lnSpc>
            </a:pPr>
            <a:endParaRPr lang="en-US" altLang="zh-CN" dirty="0"/>
          </a:p>
          <a:p>
            <a:pPr indent="457200">
              <a:lnSpc>
                <a:spcPct val="150000"/>
              </a:lnSpc>
            </a:pPr>
            <a:r>
              <a:rPr lang="en-US" altLang="zh-CN" dirty="0"/>
              <a:t>2. </a:t>
            </a:r>
            <a:r>
              <a:rPr lang="zh-CN" altLang="en-US" dirty="0"/>
              <a:t>部署和测试</a:t>
            </a:r>
            <a:r>
              <a:rPr lang="en-US" altLang="zh-CN" dirty="0"/>
              <a:t>PHP</a:t>
            </a:r>
            <a:r>
              <a:rPr lang="zh-CN" altLang="en-US" dirty="0"/>
              <a:t>环境</a:t>
            </a:r>
          </a:p>
          <a:p>
            <a:pPr lvl="0" indent="457200">
              <a:lnSpc>
                <a:spcPct val="150000"/>
              </a:lnSpc>
            </a:pPr>
            <a:r>
              <a:rPr lang="zh-CN" altLang="en-US" dirty="0"/>
              <a:t>（</a:t>
            </a:r>
            <a:r>
              <a:rPr lang="en-US" altLang="zh-CN" dirty="0"/>
              <a:t>1</a:t>
            </a:r>
            <a:r>
              <a:rPr lang="zh-CN" altLang="en-US" dirty="0"/>
              <a:t>）安装</a:t>
            </a:r>
            <a:r>
              <a:rPr lang="en-US" altLang="zh-CN" dirty="0"/>
              <a:t>PHP</a:t>
            </a:r>
            <a:r>
              <a:rPr lang="zh-CN" altLang="en-US" dirty="0"/>
              <a:t>和相关辅助包。</a:t>
            </a:r>
            <a:endParaRPr lang="en-US" altLang="zh-CN" dirty="0"/>
          </a:p>
          <a:p>
            <a:pPr indent="457200">
              <a:lnSpc>
                <a:spcPct val="150000"/>
              </a:lnSpc>
            </a:pPr>
            <a:r>
              <a:rPr lang="zh-CN" altLang="en-US" dirty="0"/>
              <a:t>（</a:t>
            </a:r>
            <a:r>
              <a:rPr lang="en-US" altLang="zh-CN" dirty="0"/>
              <a:t>2</a:t>
            </a:r>
            <a:r>
              <a:rPr lang="zh-CN" altLang="en-US" dirty="0"/>
              <a:t>）重启</a:t>
            </a:r>
            <a:r>
              <a:rPr lang="en-US" altLang="zh-CN" dirty="0"/>
              <a:t>Apache</a:t>
            </a:r>
            <a:r>
              <a:rPr lang="zh-CN" altLang="en-US" dirty="0"/>
              <a:t>服务，让</a:t>
            </a:r>
            <a:r>
              <a:rPr lang="en-US" altLang="zh-CN" dirty="0"/>
              <a:t>PHP</a:t>
            </a:r>
            <a:r>
              <a:rPr lang="zh-CN" altLang="en-US" dirty="0"/>
              <a:t>生效。</a:t>
            </a:r>
          </a:p>
          <a:p>
            <a:pPr indent="457200">
              <a:lnSpc>
                <a:spcPct val="150000"/>
              </a:lnSpc>
            </a:pPr>
            <a:r>
              <a:rPr lang="zh-CN" altLang="en-US" dirty="0"/>
              <a:t>（</a:t>
            </a:r>
            <a:r>
              <a:rPr lang="en-US" altLang="zh-CN" dirty="0"/>
              <a:t>3</a:t>
            </a:r>
            <a:r>
              <a:rPr lang="zh-CN" altLang="en-US" dirty="0"/>
              <a:t>）写一个</a:t>
            </a:r>
            <a:r>
              <a:rPr lang="en-US" altLang="zh-CN" dirty="0"/>
              <a:t>PHP</a:t>
            </a:r>
            <a:r>
              <a:rPr lang="zh-CN" altLang="en-US" dirty="0"/>
              <a:t>测试文件。</a:t>
            </a:r>
          </a:p>
          <a:p>
            <a:pPr indent="457200">
              <a:lnSpc>
                <a:spcPct val="150000"/>
              </a:lnSpc>
            </a:pPr>
            <a:r>
              <a:rPr lang="zh-CN" altLang="en-US" dirty="0"/>
              <a:t>（</a:t>
            </a:r>
            <a:r>
              <a:rPr lang="en-US" altLang="zh-CN" dirty="0"/>
              <a:t>4</a:t>
            </a:r>
            <a:r>
              <a:rPr lang="zh-CN" altLang="en-US" dirty="0"/>
              <a:t>）测试</a:t>
            </a:r>
            <a:r>
              <a:rPr lang="en-US" altLang="zh-CN" dirty="0"/>
              <a:t>PHP</a:t>
            </a:r>
            <a:r>
              <a:rPr lang="zh-CN" altLang="en-US" dirty="0"/>
              <a:t>功能。</a:t>
            </a:r>
          </a:p>
          <a:p>
            <a:pPr lvl="0" indent="457200">
              <a:lnSpc>
                <a:spcPct val="150000"/>
              </a:lnSpc>
            </a:pPr>
            <a:endParaRPr lang="zh-CN" altLang="en-US" dirty="0"/>
          </a:p>
        </p:txBody>
      </p:sp>
      <p:sp>
        <p:nvSpPr>
          <p:cNvPr id="11" name="矩形 10">
            <a:extLst>
              <a:ext uri="{FF2B5EF4-FFF2-40B4-BE49-F238E27FC236}">
                <a16:creationId xmlns:a16="http://schemas.microsoft.com/office/drawing/2014/main" id="{F1D77C0F-FCD1-4F00-AB87-1DC6DAEC9899}"/>
              </a:ext>
            </a:extLst>
          </p:cNvPr>
          <p:cNvSpPr/>
          <p:nvPr/>
        </p:nvSpPr>
        <p:spPr>
          <a:xfrm>
            <a:off x="4364935" y="275999"/>
            <a:ext cx="7827065"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3792385"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.12    </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搭建简易</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LAMP</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环境</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471792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2.12.2</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安装</a:t>
            </a: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PHP</a:t>
            </a:r>
            <a:endPar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4" name="文本框 13">
            <a:extLst>
              <a:ext uri="{FF2B5EF4-FFF2-40B4-BE49-F238E27FC236}">
                <a16:creationId xmlns:a16="http://schemas.microsoft.com/office/drawing/2014/main" id="{762D098D-3F69-4865-82A2-12F0F31117F5}"/>
              </a:ext>
            </a:extLst>
          </p:cNvPr>
          <p:cNvSpPr txBox="1"/>
          <p:nvPr/>
        </p:nvSpPr>
        <p:spPr>
          <a:xfrm>
            <a:off x="7829551" y="5396304"/>
            <a:ext cx="2798426"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0070C0"/>
                </a:solidFill>
                <a:effectLst/>
                <a:uLnTx/>
                <a:uFillTx/>
                <a:latin typeface="Open Sans"/>
                <a:ea typeface="+mn-ea"/>
                <a:cs typeface="+mn-cs"/>
              </a:rPr>
              <a:t>安装</a:t>
            </a:r>
            <a:r>
              <a:rPr kumimoji="0" lang="en-US" altLang="zh-CN" sz="1600" b="0" i="0" u="none" strike="noStrike" kern="1200" cap="none" spc="0" normalizeH="0" baseline="0" noProof="0" dirty="0">
                <a:ln>
                  <a:noFill/>
                </a:ln>
                <a:solidFill>
                  <a:srgbClr val="0070C0"/>
                </a:solidFill>
                <a:effectLst/>
                <a:uLnTx/>
                <a:uFillTx/>
                <a:latin typeface="Open Sans"/>
                <a:ea typeface="+mn-ea"/>
                <a:cs typeface="+mn-cs"/>
              </a:rPr>
              <a:t>PHP</a:t>
            </a:r>
            <a:r>
              <a:rPr kumimoji="0" lang="zh-CN" altLang="en-US" sz="1600" b="0" i="0" u="none" strike="noStrike" kern="1200" cap="none" spc="0" normalizeH="0" baseline="0" noProof="0" dirty="0">
                <a:ln>
                  <a:noFill/>
                </a:ln>
                <a:solidFill>
                  <a:srgbClr val="0070C0"/>
                </a:solidFill>
                <a:effectLst/>
                <a:uLnTx/>
                <a:uFillTx/>
                <a:latin typeface="Open Sans"/>
                <a:ea typeface="+mn-ea"/>
                <a:cs typeface="+mn-cs"/>
              </a:rPr>
              <a:t>结果</a:t>
            </a:r>
          </a:p>
        </p:txBody>
      </p:sp>
      <p:pic>
        <p:nvPicPr>
          <p:cNvPr id="4" name="图片 3">
            <a:extLst>
              <a:ext uri="{FF2B5EF4-FFF2-40B4-BE49-F238E27FC236}">
                <a16:creationId xmlns:a16="http://schemas.microsoft.com/office/drawing/2014/main" id="{F029DB64-5FC5-49C8-A82D-DF9D8917F54B}"/>
              </a:ext>
            </a:extLst>
          </p:cNvPr>
          <p:cNvPicPr>
            <a:picLocks noChangeAspect="1"/>
          </p:cNvPicPr>
          <p:nvPr/>
        </p:nvPicPr>
        <p:blipFill>
          <a:blip r:embed="rId2"/>
          <a:stretch>
            <a:fillRect/>
          </a:stretch>
        </p:blipFill>
        <p:spPr>
          <a:xfrm>
            <a:off x="7191543" y="3342959"/>
            <a:ext cx="2685714" cy="1771429"/>
          </a:xfrm>
          <a:prstGeom prst="rect">
            <a:avLst/>
          </a:prstGeom>
        </p:spPr>
      </p:pic>
    </p:spTree>
    <p:extLst>
      <p:ext uri="{BB962C8B-B14F-4D97-AF65-F5344CB8AC3E}">
        <p14:creationId xmlns:p14="http://schemas.microsoft.com/office/powerpoint/2010/main" val="206776983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a16="http://schemas.microsoft.com/office/drawing/2014/main" id="{F1D77C0F-FCD1-4F00-AB87-1DC6DAEC9899}"/>
              </a:ext>
            </a:extLst>
          </p:cNvPr>
          <p:cNvSpPr/>
          <p:nvPr/>
        </p:nvSpPr>
        <p:spPr>
          <a:xfrm>
            <a:off x="4364935" y="275999"/>
            <a:ext cx="7827065"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3792385"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.12    </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搭建简易</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LAMP</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环境</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557517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2.12.3</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安装</a:t>
            </a: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MariaDB</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数据库服务器</a:t>
            </a:r>
          </a:p>
        </p:txBody>
      </p:sp>
      <p:pic>
        <p:nvPicPr>
          <p:cNvPr id="3" name="图片 2">
            <a:extLst>
              <a:ext uri="{FF2B5EF4-FFF2-40B4-BE49-F238E27FC236}">
                <a16:creationId xmlns:a16="http://schemas.microsoft.com/office/drawing/2014/main" id="{178F3CFE-6DD0-49AC-8248-F92F75422557}"/>
              </a:ext>
            </a:extLst>
          </p:cNvPr>
          <p:cNvPicPr>
            <a:picLocks noChangeAspect="1"/>
          </p:cNvPicPr>
          <p:nvPr/>
        </p:nvPicPr>
        <p:blipFill>
          <a:blip r:embed="rId2"/>
          <a:stretch>
            <a:fillRect/>
          </a:stretch>
        </p:blipFill>
        <p:spPr>
          <a:xfrm>
            <a:off x="1803605" y="2124902"/>
            <a:ext cx="4476469" cy="3815387"/>
          </a:xfrm>
          <a:prstGeom prst="rect">
            <a:avLst/>
          </a:prstGeom>
        </p:spPr>
      </p:pic>
      <p:pic>
        <p:nvPicPr>
          <p:cNvPr id="6" name="图片 5">
            <a:extLst>
              <a:ext uri="{FF2B5EF4-FFF2-40B4-BE49-F238E27FC236}">
                <a16:creationId xmlns:a16="http://schemas.microsoft.com/office/drawing/2014/main" id="{6CFFD3A3-184E-437B-A712-9B690CDD53E4}"/>
              </a:ext>
            </a:extLst>
          </p:cNvPr>
          <p:cNvPicPr>
            <a:picLocks noChangeAspect="1"/>
          </p:cNvPicPr>
          <p:nvPr/>
        </p:nvPicPr>
        <p:blipFill>
          <a:blip r:embed="rId3"/>
          <a:stretch>
            <a:fillRect/>
          </a:stretch>
        </p:blipFill>
        <p:spPr>
          <a:xfrm>
            <a:off x="7139200" y="2871893"/>
            <a:ext cx="3400000" cy="1685714"/>
          </a:xfrm>
          <a:prstGeom prst="rect">
            <a:avLst/>
          </a:prstGeom>
        </p:spPr>
      </p:pic>
      <p:sp>
        <p:nvSpPr>
          <p:cNvPr id="17" name="文本框 16">
            <a:extLst>
              <a:ext uri="{FF2B5EF4-FFF2-40B4-BE49-F238E27FC236}">
                <a16:creationId xmlns:a16="http://schemas.microsoft.com/office/drawing/2014/main" id="{C51D2481-0EAD-4C05-B4E0-C8CCC53FDEF3}"/>
              </a:ext>
            </a:extLst>
          </p:cNvPr>
          <p:cNvSpPr txBox="1"/>
          <p:nvPr/>
        </p:nvSpPr>
        <p:spPr>
          <a:xfrm>
            <a:off x="7478720" y="4815959"/>
            <a:ext cx="2909675" cy="307777"/>
          </a:xfrm>
          <a:prstGeom prst="rect">
            <a:avLst/>
          </a:prstGeom>
          <a:noFill/>
        </p:spPr>
        <p:txBody>
          <a:bodyPr wrap="square">
            <a:spAutoFit/>
          </a:bodyPr>
          <a:lstStyle/>
          <a:p>
            <a:r>
              <a:rPr lang="zh-CN" altLang="en-US" sz="1400" dirty="0">
                <a:solidFill>
                  <a:srgbClr val="0070C0"/>
                </a:solidFill>
              </a:rPr>
              <a:t>使用</a:t>
            </a:r>
            <a:r>
              <a:rPr lang="en-US" altLang="zh-CN" sz="1400" dirty="0">
                <a:solidFill>
                  <a:srgbClr val="0070C0"/>
                </a:solidFill>
              </a:rPr>
              <a:t>root</a:t>
            </a:r>
            <a:r>
              <a:rPr lang="zh-CN" altLang="en-US" sz="1400" dirty="0">
                <a:solidFill>
                  <a:srgbClr val="0070C0"/>
                </a:solidFill>
              </a:rPr>
              <a:t> 用户连接数据库结果</a:t>
            </a:r>
          </a:p>
        </p:txBody>
      </p:sp>
    </p:spTree>
    <p:extLst>
      <p:ext uri="{BB962C8B-B14F-4D97-AF65-F5344CB8AC3E}">
        <p14:creationId xmlns:p14="http://schemas.microsoft.com/office/powerpoint/2010/main" val="28394227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901864" y="2118586"/>
            <a:ext cx="10388272" cy="2864246"/>
          </a:xfrm>
          <a:prstGeom prst="rect">
            <a:avLst/>
          </a:prstGeom>
          <a:noFill/>
        </p:spPr>
        <p:txBody>
          <a:bodyPr wrap="square" lIns="0" tIns="0" rIns="0" bIns="0" rtlCol="0">
            <a:spAutoFit/>
          </a:bodyPr>
          <a:lstStyle/>
          <a:p>
            <a:pPr indent="457200">
              <a:lnSpc>
                <a:spcPct val="150000"/>
              </a:lnSpc>
            </a:pPr>
            <a:r>
              <a:rPr lang="zh-CN" altLang="en-US" dirty="0">
                <a:solidFill>
                  <a:prstClr val="black"/>
                </a:solidFill>
                <a:latin typeface="微软雅黑" panose="020B0503020204020204" pitchFamily="34" charset="-122"/>
                <a:ea typeface="微软雅黑" panose="020B0503020204020204" pitchFamily="34" charset="-122"/>
              </a:rPr>
              <a:t>（</a:t>
            </a:r>
            <a:r>
              <a:rPr lang="en-US" altLang="zh-CN" dirty="0">
                <a:solidFill>
                  <a:prstClr val="black"/>
                </a:solidFill>
                <a:latin typeface="微软雅黑" panose="020B0503020204020204" pitchFamily="34" charset="-122"/>
                <a:ea typeface="微软雅黑" panose="020B0503020204020204" pitchFamily="34" charset="-122"/>
              </a:rPr>
              <a:t>1</a:t>
            </a:r>
            <a:r>
              <a:rPr lang="zh-CN" altLang="en-US" dirty="0">
                <a:solidFill>
                  <a:prstClr val="black"/>
                </a:solidFill>
                <a:latin typeface="微软雅黑" panose="020B0503020204020204" pitchFamily="34" charset="-122"/>
                <a:ea typeface="微软雅黑" panose="020B0503020204020204" pitchFamily="34" charset="-122"/>
              </a:rPr>
              <a:t>）将</a:t>
            </a:r>
            <a:r>
              <a:rPr lang="en-US" altLang="zh-CN" dirty="0">
                <a:solidFill>
                  <a:prstClr val="black"/>
                </a:solidFill>
                <a:latin typeface="微软雅黑" panose="020B0503020204020204" pitchFamily="34" charset="-122"/>
                <a:ea typeface="微软雅黑" panose="020B0503020204020204" pitchFamily="34" charset="-122"/>
              </a:rPr>
              <a:t>PHP</a:t>
            </a:r>
            <a:r>
              <a:rPr lang="zh-CN" altLang="en-US" dirty="0">
                <a:solidFill>
                  <a:prstClr val="black"/>
                </a:solidFill>
                <a:latin typeface="微软雅黑" panose="020B0503020204020204" pitchFamily="34" charset="-122"/>
                <a:ea typeface="微软雅黑" panose="020B0503020204020204" pitchFamily="34" charset="-122"/>
              </a:rPr>
              <a:t>和</a:t>
            </a:r>
            <a:r>
              <a:rPr lang="en-US" altLang="zh-CN" dirty="0">
                <a:solidFill>
                  <a:prstClr val="black"/>
                </a:solidFill>
                <a:latin typeface="微软雅黑" panose="020B0503020204020204" pitchFamily="34" charset="-122"/>
                <a:ea typeface="微软雅黑" panose="020B0503020204020204" pitchFamily="34" charset="-122"/>
              </a:rPr>
              <a:t>MySQL</a:t>
            </a:r>
            <a:r>
              <a:rPr lang="zh-CN" altLang="en-US" dirty="0">
                <a:solidFill>
                  <a:prstClr val="black"/>
                </a:solidFill>
                <a:latin typeface="微软雅黑" panose="020B0503020204020204" pitchFamily="34" charset="-122"/>
                <a:ea typeface="微软雅黑" panose="020B0503020204020204" pitchFamily="34" charset="-122"/>
              </a:rPr>
              <a:t>关联起来。                             </a:t>
            </a:r>
            <a:endParaRPr lang="en-US" altLang="zh-CN" dirty="0">
              <a:solidFill>
                <a:prstClr val="black"/>
              </a:solidFill>
              <a:latin typeface="微软雅黑" panose="020B0503020204020204" pitchFamily="34" charset="-122"/>
              <a:ea typeface="微软雅黑" panose="020B0503020204020204" pitchFamily="34" charset="-122"/>
            </a:endParaRPr>
          </a:p>
          <a:p>
            <a:pPr indent="457200">
              <a:lnSpc>
                <a:spcPct val="150000"/>
              </a:lnSpc>
            </a:pPr>
            <a:r>
              <a:rPr lang="zh-CN" altLang="en-US" dirty="0"/>
              <a:t>（</a:t>
            </a:r>
            <a:r>
              <a:rPr lang="en-US" altLang="zh-CN" dirty="0"/>
              <a:t>2</a:t>
            </a:r>
            <a:r>
              <a:rPr lang="zh-CN" altLang="en-US" dirty="0"/>
              <a:t>）安装常用的</a:t>
            </a:r>
            <a:r>
              <a:rPr lang="en-US" altLang="zh-CN" dirty="0"/>
              <a:t>PHP</a:t>
            </a:r>
            <a:r>
              <a:rPr lang="zh-CN" altLang="en-US" dirty="0"/>
              <a:t>模块。</a:t>
            </a:r>
          </a:p>
          <a:p>
            <a:pPr lvl="0" indent="457200">
              <a:lnSpc>
                <a:spcPct val="150000"/>
              </a:lnSpc>
            </a:pPr>
            <a:r>
              <a:rPr lang="zh-CN" altLang="en-US" dirty="0">
                <a:solidFill>
                  <a:prstClr val="black"/>
                </a:solidFill>
                <a:latin typeface="微软雅黑" panose="020B0503020204020204" pitchFamily="34" charset="-122"/>
                <a:ea typeface="微软雅黑" panose="020B0503020204020204" pitchFamily="34" charset="-122"/>
              </a:rPr>
              <a:t>  ① 安装觉的</a:t>
            </a:r>
            <a:r>
              <a:rPr lang="en-US" altLang="zh-CN" dirty="0">
                <a:solidFill>
                  <a:prstClr val="black"/>
                </a:solidFill>
                <a:latin typeface="微软雅黑" panose="020B0503020204020204" pitchFamily="34" charset="-122"/>
                <a:ea typeface="微软雅黑" panose="020B0503020204020204" pitchFamily="34" charset="-122"/>
              </a:rPr>
              <a:t>PHP</a:t>
            </a:r>
            <a:r>
              <a:rPr lang="zh-CN" altLang="en-US" dirty="0">
                <a:solidFill>
                  <a:prstClr val="black"/>
                </a:solidFill>
                <a:latin typeface="微软雅黑" panose="020B0503020204020204" pitchFamily="34" charset="-122"/>
                <a:ea typeface="微软雅黑" panose="020B0503020204020204" pitchFamily="34" charset="-122"/>
              </a:rPr>
              <a:t>功能插件</a:t>
            </a:r>
            <a:endParaRPr lang="en-US" altLang="zh-CN" dirty="0">
              <a:solidFill>
                <a:prstClr val="black"/>
              </a:solidFill>
              <a:latin typeface="微软雅黑" panose="020B0503020204020204" pitchFamily="34" charset="-122"/>
              <a:ea typeface="微软雅黑" panose="020B0503020204020204" pitchFamily="34" charset="-122"/>
            </a:endParaRPr>
          </a:p>
          <a:p>
            <a:pPr lvl="0" indent="457200">
              <a:lnSpc>
                <a:spcPct val="150000"/>
              </a:lnSpc>
            </a:pPr>
            <a:r>
              <a:rPr lang="zh-CN" altLang="en-US" dirty="0">
                <a:solidFill>
                  <a:prstClr val="black"/>
                </a:solidFill>
                <a:latin typeface="微软雅黑" panose="020B0503020204020204" pitchFamily="34" charset="-122"/>
                <a:ea typeface="微软雅黑" panose="020B0503020204020204" pitchFamily="34" charset="-122"/>
              </a:rPr>
              <a:t>  ② 重启</a:t>
            </a:r>
            <a:r>
              <a:rPr lang="en-US" altLang="zh-CN" dirty="0">
                <a:solidFill>
                  <a:prstClr val="black"/>
                </a:solidFill>
                <a:latin typeface="微软雅黑" panose="020B0503020204020204" pitchFamily="34" charset="-122"/>
                <a:ea typeface="微软雅黑" panose="020B0503020204020204" pitchFamily="34" charset="-122"/>
              </a:rPr>
              <a:t>Apache</a:t>
            </a:r>
            <a:r>
              <a:rPr lang="zh-CN" altLang="en-US" dirty="0">
                <a:solidFill>
                  <a:prstClr val="black"/>
                </a:solidFill>
                <a:latin typeface="微软雅黑" panose="020B0503020204020204" pitchFamily="34" charset="-122"/>
                <a:ea typeface="微软雅黑" panose="020B0503020204020204" pitchFamily="34" charset="-122"/>
              </a:rPr>
              <a:t>服务</a:t>
            </a:r>
            <a:endParaRPr lang="en-US" altLang="zh-CN" dirty="0">
              <a:solidFill>
                <a:prstClr val="black"/>
              </a:solidFill>
              <a:latin typeface="微软雅黑" panose="020B0503020204020204" pitchFamily="34" charset="-122"/>
              <a:ea typeface="微软雅黑" panose="020B0503020204020204" pitchFamily="34" charset="-122"/>
            </a:endParaRPr>
          </a:p>
          <a:p>
            <a:pPr lvl="0" indent="457200">
              <a:lnSpc>
                <a:spcPct val="150000"/>
              </a:lnSpc>
            </a:pPr>
            <a:r>
              <a:rPr lang="zh-CN" altLang="en-US" dirty="0">
                <a:solidFill>
                  <a:prstClr val="black"/>
                </a:solidFill>
                <a:latin typeface="微软雅黑" panose="020B0503020204020204" pitchFamily="34" charset="-122"/>
                <a:ea typeface="微软雅黑" panose="020B0503020204020204" pitchFamily="34" charset="-122"/>
              </a:rPr>
              <a:t>  ③ 再次在浏览器中运行</a:t>
            </a:r>
            <a:r>
              <a:rPr lang="en-US" altLang="zh-CN" dirty="0" err="1">
                <a:solidFill>
                  <a:prstClr val="black"/>
                </a:solidFill>
                <a:latin typeface="微软雅黑" panose="020B0503020204020204" pitchFamily="34" charset="-122"/>
                <a:ea typeface="微软雅黑" panose="020B0503020204020204" pitchFamily="34" charset="-122"/>
              </a:rPr>
              <a:t>info.php</a:t>
            </a:r>
            <a:r>
              <a:rPr lang="zh-CN" altLang="en-US" dirty="0">
                <a:solidFill>
                  <a:prstClr val="black"/>
                </a:solidFill>
                <a:latin typeface="微软雅黑" panose="020B0503020204020204" pitchFamily="34" charset="-122"/>
                <a:ea typeface="微软雅黑" panose="020B0503020204020204" pitchFamily="34" charset="-122"/>
              </a:rPr>
              <a:t>，会看到安装的模块的信息</a:t>
            </a:r>
            <a:endParaRPr lang="en-US" altLang="zh-CN" dirty="0">
              <a:solidFill>
                <a:prstClr val="black"/>
              </a:solidFill>
              <a:latin typeface="微软雅黑" panose="020B0503020204020204" pitchFamily="34" charset="-122"/>
              <a:ea typeface="微软雅黑" panose="020B0503020204020204" pitchFamily="34" charset="-122"/>
            </a:endParaRPr>
          </a:p>
          <a:p>
            <a:pPr lvl="0" indent="457200">
              <a:lnSpc>
                <a:spcPct val="150000"/>
              </a:lnSpc>
            </a:pPr>
            <a:endParaRPr lang="en-US" altLang="zh-CN" dirty="0">
              <a:solidFill>
                <a:prstClr val="black"/>
              </a:solidFill>
              <a:latin typeface="微软雅黑" panose="020B0503020204020204" pitchFamily="34" charset="-122"/>
              <a:ea typeface="微软雅黑" panose="020B0503020204020204" pitchFamily="34" charset="-122"/>
            </a:endParaRPr>
          </a:p>
          <a:p>
            <a:pPr lvl="0" indent="457200">
              <a:lnSpc>
                <a:spcPct val="150000"/>
              </a:lnSpc>
            </a:pPr>
            <a:endParaRPr lang="zh-CN" altLang="en-US" dirty="0"/>
          </a:p>
        </p:txBody>
      </p:sp>
      <p:sp>
        <p:nvSpPr>
          <p:cNvPr id="11" name="矩形 10">
            <a:extLst>
              <a:ext uri="{FF2B5EF4-FFF2-40B4-BE49-F238E27FC236}">
                <a16:creationId xmlns:a16="http://schemas.microsoft.com/office/drawing/2014/main" id="{F1D77C0F-FCD1-4F00-AB87-1DC6DAEC9899}"/>
              </a:ext>
            </a:extLst>
          </p:cNvPr>
          <p:cNvSpPr/>
          <p:nvPr/>
        </p:nvSpPr>
        <p:spPr>
          <a:xfrm>
            <a:off x="4364935" y="275999"/>
            <a:ext cx="7827065"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3792385"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.12    </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搭建简易</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LAMP</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环境</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557517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2.12.4</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安装</a:t>
            </a: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LAMP</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环境的其他操作</a:t>
            </a:r>
          </a:p>
        </p:txBody>
      </p:sp>
    </p:spTree>
    <p:extLst>
      <p:ext uri="{BB962C8B-B14F-4D97-AF65-F5344CB8AC3E}">
        <p14:creationId xmlns:p14="http://schemas.microsoft.com/office/powerpoint/2010/main" val="35233376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901864" y="2118586"/>
            <a:ext cx="10388272" cy="1202252"/>
          </a:xfrm>
          <a:prstGeom prst="rect">
            <a:avLst/>
          </a:prstGeom>
          <a:noFill/>
        </p:spPr>
        <p:txBody>
          <a:bodyPr wrap="square" lIns="0" tIns="0" rIns="0" bIns="0" rtlCol="0">
            <a:spAutoFit/>
          </a:bodyPr>
          <a:lstStyle/>
          <a:p>
            <a:pPr lvl="0" indent="457200">
              <a:lnSpc>
                <a:spcPct val="150000"/>
              </a:lnSpc>
            </a:pPr>
            <a:r>
              <a:rPr lang="en-US" altLang="zh-CN" dirty="0">
                <a:solidFill>
                  <a:prstClr val="black"/>
                </a:solidFill>
                <a:latin typeface="微软雅黑" panose="020B0503020204020204" pitchFamily="34" charset="-122"/>
                <a:ea typeface="微软雅黑" panose="020B0503020204020204" pitchFamily="34" charset="-122"/>
              </a:rPr>
              <a:t>1. </a:t>
            </a:r>
            <a:r>
              <a:rPr lang="zh-CN" altLang="en-US" dirty="0">
                <a:solidFill>
                  <a:prstClr val="black"/>
                </a:solidFill>
                <a:latin typeface="微软雅黑" panose="020B0503020204020204" pitchFamily="34" charset="-122"/>
                <a:ea typeface="微软雅黑" panose="020B0503020204020204" pitchFamily="34" charset="-122"/>
              </a:rPr>
              <a:t>登录数据库</a:t>
            </a:r>
            <a:endParaRPr lang="en-US" altLang="zh-CN" dirty="0"/>
          </a:p>
          <a:p>
            <a:pPr lvl="0" indent="457200">
              <a:lnSpc>
                <a:spcPct val="150000"/>
              </a:lnSpc>
            </a:pPr>
            <a:r>
              <a:rPr lang="en-US" altLang="zh-CN" dirty="0"/>
              <a:t>MariaDB</a:t>
            </a:r>
            <a:r>
              <a:rPr lang="zh-CN" altLang="en-US" dirty="0"/>
              <a:t>数据库服务的服务名是</a:t>
            </a:r>
            <a:r>
              <a:rPr lang="en-US" altLang="zh-CN" dirty="0" err="1"/>
              <a:t>mariadb</a:t>
            </a:r>
            <a:r>
              <a:rPr lang="zh-CN" altLang="en-US" dirty="0"/>
              <a:t>，</a:t>
            </a:r>
            <a:r>
              <a:rPr lang="en-US" altLang="zh-CN" dirty="0"/>
              <a:t>MySQL</a:t>
            </a:r>
            <a:r>
              <a:rPr lang="zh-CN" altLang="en-US" dirty="0"/>
              <a:t>数据库的服务名是</a:t>
            </a:r>
            <a:r>
              <a:rPr lang="en-US" altLang="zh-CN" dirty="0" err="1"/>
              <a:t>mysqld</a:t>
            </a:r>
            <a:r>
              <a:rPr lang="zh-CN" altLang="en-US" dirty="0"/>
              <a:t>。</a:t>
            </a:r>
            <a:endParaRPr lang="en-US" altLang="zh-CN" dirty="0"/>
          </a:p>
          <a:p>
            <a:pPr lvl="0" indent="457200">
              <a:lnSpc>
                <a:spcPct val="150000"/>
              </a:lnSpc>
            </a:pPr>
            <a:r>
              <a:rPr lang="zh-CN" altLang="en-US" dirty="0"/>
              <a:t>登录数据库服务的客户端程序是</a:t>
            </a:r>
            <a:r>
              <a:rPr lang="en-US" altLang="zh-CN" dirty="0" err="1"/>
              <a:t>mysql</a:t>
            </a:r>
            <a:r>
              <a:rPr lang="zh-CN" altLang="en-US" dirty="0"/>
              <a:t>，命令语法如下。</a:t>
            </a:r>
          </a:p>
        </p:txBody>
      </p:sp>
      <p:sp>
        <p:nvSpPr>
          <p:cNvPr id="11" name="矩形 10">
            <a:extLst>
              <a:ext uri="{FF2B5EF4-FFF2-40B4-BE49-F238E27FC236}">
                <a16:creationId xmlns:a16="http://schemas.microsoft.com/office/drawing/2014/main" id="{F1D77C0F-FCD1-4F00-AB87-1DC6DAEC9899}"/>
              </a:ext>
            </a:extLst>
          </p:cNvPr>
          <p:cNvSpPr/>
          <p:nvPr/>
        </p:nvSpPr>
        <p:spPr>
          <a:xfrm>
            <a:off x="5572125" y="275999"/>
            <a:ext cx="6619875"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5138651"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.13    MariaDB</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数据库的配置和使用</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557517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2.13.1</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数据库操作简介</a:t>
            </a:r>
          </a:p>
        </p:txBody>
      </p:sp>
      <p:sp>
        <p:nvSpPr>
          <p:cNvPr id="14" name="文本框 13">
            <a:extLst>
              <a:ext uri="{FF2B5EF4-FFF2-40B4-BE49-F238E27FC236}">
                <a16:creationId xmlns:a16="http://schemas.microsoft.com/office/drawing/2014/main" id="{762D098D-3F69-4865-82A2-12F0F31117F5}"/>
              </a:ext>
            </a:extLst>
          </p:cNvPr>
          <p:cNvSpPr txBox="1"/>
          <p:nvPr/>
        </p:nvSpPr>
        <p:spPr>
          <a:xfrm>
            <a:off x="4337865" y="5573612"/>
            <a:ext cx="2967810"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0070C0"/>
                </a:solidFill>
                <a:effectLst/>
                <a:uLnTx/>
                <a:uFillTx/>
                <a:latin typeface="Open Sans"/>
                <a:ea typeface="+mn-ea"/>
                <a:cs typeface="+mn-cs"/>
              </a:rPr>
              <a:t>查看</a:t>
            </a:r>
            <a:r>
              <a:rPr kumimoji="0" lang="en-US" altLang="zh-CN" sz="1600" b="0" i="0" u="none" strike="noStrike" kern="1200" cap="none" spc="0" normalizeH="0" baseline="0" noProof="0" dirty="0">
                <a:ln>
                  <a:noFill/>
                </a:ln>
                <a:solidFill>
                  <a:srgbClr val="0070C0"/>
                </a:solidFill>
                <a:effectLst/>
                <a:uLnTx/>
                <a:uFillTx/>
                <a:latin typeface="Open Sans"/>
                <a:ea typeface="+mn-ea"/>
                <a:cs typeface="+mn-cs"/>
              </a:rPr>
              <a:t>MariaDB</a:t>
            </a:r>
            <a:r>
              <a:rPr kumimoji="0" lang="zh-CN" altLang="en-US" sz="1600" b="0" i="0" u="none" strike="noStrike" kern="1200" cap="none" spc="0" normalizeH="0" baseline="0" noProof="0" dirty="0">
                <a:ln>
                  <a:noFill/>
                </a:ln>
                <a:solidFill>
                  <a:srgbClr val="0070C0"/>
                </a:solidFill>
                <a:effectLst/>
                <a:uLnTx/>
                <a:uFillTx/>
                <a:latin typeface="Open Sans"/>
                <a:ea typeface="+mn-ea"/>
                <a:cs typeface="+mn-cs"/>
              </a:rPr>
              <a:t>的服务状态结果</a:t>
            </a:r>
          </a:p>
        </p:txBody>
      </p:sp>
      <p:pic>
        <p:nvPicPr>
          <p:cNvPr id="3" name="图片 2">
            <a:extLst>
              <a:ext uri="{FF2B5EF4-FFF2-40B4-BE49-F238E27FC236}">
                <a16:creationId xmlns:a16="http://schemas.microsoft.com/office/drawing/2014/main" id="{530B50F1-8A21-46C4-921C-6FD8C5C79FD3}"/>
              </a:ext>
            </a:extLst>
          </p:cNvPr>
          <p:cNvPicPr>
            <a:picLocks noChangeAspect="1"/>
          </p:cNvPicPr>
          <p:nvPr/>
        </p:nvPicPr>
        <p:blipFill>
          <a:blip r:embed="rId2"/>
          <a:stretch>
            <a:fillRect/>
          </a:stretch>
        </p:blipFill>
        <p:spPr>
          <a:xfrm>
            <a:off x="3138872" y="3745656"/>
            <a:ext cx="6161905" cy="380952"/>
          </a:xfrm>
          <a:prstGeom prst="rect">
            <a:avLst/>
          </a:prstGeom>
        </p:spPr>
      </p:pic>
      <p:pic>
        <p:nvPicPr>
          <p:cNvPr id="6" name="图片 5">
            <a:extLst>
              <a:ext uri="{FF2B5EF4-FFF2-40B4-BE49-F238E27FC236}">
                <a16:creationId xmlns:a16="http://schemas.microsoft.com/office/drawing/2014/main" id="{632C55D1-744F-4ACB-8168-BB7FFAA4F700}"/>
              </a:ext>
            </a:extLst>
          </p:cNvPr>
          <p:cNvPicPr>
            <a:picLocks noChangeAspect="1"/>
          </p:cNvPicPr>
          <p:nvPr/>
        </p:nvPicPr>
        <p:blipFill>
          <a:blip r:embed="rId3"/>
          <a:stretch>
            <a:fillRect/>
          </a:stretch>
        </p:blipFill>
        <p:spPr>
          <a:xfrm>
            <a:off x="4041840" y="4596304"/>
            <a:ext cx="3390476" cy="800000"/>
          </a:xfrm>
          <a:prstGeom prst="rect">
            <a:avLst/>
          </a:prstGeom>
        </p:spPr>
      </p:pic>
    </p:spTree>
    <p:extLst>
      <p:ext uri="{BB962C8B-B14F-4D97-AF65-F5344CB8AC3E}">
        <p14:creationId xmlns:p14="http://schemas.microsoft.com/office/powerpoint/2010/main" val="273463421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901864" y="2118586"/>
            <a:ext cx="10388272" cy="2864246"/>
          </a:xfrm>
          <a:prstGeom prst="rect">
            <a:avLst/>
          </a:prstGeom>
          <a:noFill/>
        </p:spPr>
        <p:txBody>
          <a:bodyPr wrap="square" lIns="0" tIns="0" rIns="0" bIns="0" rtlCol="0">
            <a:spAutoFit/>
          </a:bodyPr>
          <a:lstStyle/>
          <a:p>
            <a:pPr lvl="0" indent="457200">
              <a:lnSpc>
                <a:spcPct val="150000"/>
              </a:lnSpc>
            </a:pPr>
            <a:r>
              <a:rPr lang="en-US" altLang="zh-CN" dirty="0">
                <a:solidFill>
                  <a:prstClr val="black"/>
                </a:solidFill>
                <a:latin typeface="微软雅黑" panose="020B0503020204020204" pitchFamily="34" charset="-122"/>
                <a:ea typeface="微软雅黑" panose="020B0503020204020204" pitchFamily="34" charset="-122"/>
              </a:rPr>
              <a:t>2. </a:t>
            </a:r>
            <a:r>
              <a:rPr lang="zh-CN" altLang="en-US" dirty="0">
                <a:solidFill>
                  <a:prstClr val="black"/>
                </a:solidFill>
                <a:latin typeface="微软雅黑" panose="020B0503020204020204" pitchFamily="34" charset="-122"/>
                <a:ea typeface="微软雅黑" panose="020B0503020204020204" pitchFamily="34" charset="-122"/>
              </a:rPr>
              <a:t>修改密码</a:t>
            </a:r>
            <a:endParaRPr lang="en-US" altLang="zh-CN" dirty="0"/>
          </a:p>
          <a:p>
            <a:pPr lvl="0" indent="457200">
              <a:lnSpc>
                <a:spcPct val="150000"/>
              </a:lnSpc>
            </a:pPr>
            <a:r>
              <a:rPr lang="zh-CN" altLang="en-US" dirty="0"/>
              <a:t>修改密码的命令格式如下。</a:t>
            </a:r>
            <a:endParaRPr lang="en-US" altLang="zh-CN" dirty="0"/>
          </a:p>
          <a:p>
            <a:pPr lvl="0" indent="457200">
              <a:lnSpc>
                <a:spcPct val="150000"/>
              </a:lnSpc>
            </a:pPr>
            <a:endParaRPr lang="en-US" altLang="zh-CN" dirty="0"/>
          </a:p>
          <a:p>
            <a:pPr lvl="0" indent="457200">
              <a:lnSpc>
                <a:spcPct val="150000"/>
              </a:lnSpc>
            </a:pPr>
            <a:endParaRPr lang="en-US" altLang="zh-CN" dirty="0"/>
          </a:p>
          <a:p>
            <a:pPr lvl="0" indent="457200">
              <a:lnSpc>
                <a:spcPct val="150000"/>
              </a:lnSpc>
            </a:pPr>
            <a:r>
              <a:rPr lang="en-US" altLang="zh-CN" dirty="0"/>
              <a:t>3. </a:t>
            </a:r>
            <a:r>
              <a:rPr lang="zh-CN" altLang="en-US" dirty="0"/>
              <a:t>添加</a:t>
            </a:r>
            <a:r>
              <a:rPr lang="en-US" altLang="zh-CN" dirty="0"/>
              <a:t>MySQL</a:t>
            </a:r>
            <a:r>
              <a:rPr lang="zh-CN" altLang="en-US" dirty="0"/>
              <a:t>用户</a:t>
            </a:r>
            <a:endParaRPr lang="en-US" altLang="zh-CN" dirty="0"/>
          </a:p>
          <a:p>
            <a:pPr indent="457200">
              <a:lnSpc>
                <a:spcPct val="150000"/>
              </a:lnSpc>
            </a:pPr>
            <a:r>
              <a:rPr lang="zh-CN" altLang="en-US" dirty="0"/>
              <a:t>添加</a:t>
            </a:r>
            <a:r>
              <a:rPr lang="en-US" altLang="zh-CN" dirty="0"/>
              <a:t>MySQL</a:t>
            </a:r>
            <a:r>
              <a:rPr lang="zh-CN" altLang="en-US" dirty="0"/>
              <a:t>用户的命令格式如下。</a:t>
            </a:r>
          </a:p>
          <a:p>
            <a:pPr lvl="0" indent="457200">
              <a:lnSpc>
                <a:spcPct val="150000"/>
              </a:lnSpc>
            </a:pPr>
            <a:endParaRPr lang="zh-CN" altLang="en-US" dirty="0"/>
          </a:p>
        </p:txBody>
      </p:sp>
      <p:sp>
        <p:nvSpPr>
          <p:cNvPr id="11" name="矩形 10">
            <a:extLst>
              <a:ext uri="{FF2B5EF4-FFF2-40B4-BE49-F238E27FC236}">
                <a16:creationId xmlns:a16="http://schemas.microsoft.com/office/drawing/2014/main" id="{F1D77C0F-FCD1-4F00-AB87-1DC6DAEC9899}"/>
              </a:ext>
            </a:extLst>
          </p:cNvPr>
          <p:cNvSpPr/>
          <p:nvPr/>
        </p:nvSpPr>
        <p:spPr>
          <a:xfrm>
            <a:off x="5572125" y="275999"/>
            <a:ext cx="6619875"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5138651"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.13    MariaDB</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数据库的配置和使用</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557517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2.13.1</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数据库操作简介</a:t>
            </a:r>
          </a:p>
        </p:txBody>
      </p:sp>
      <p:pic>
        <p:nvPicPr>
          <p:cNvPr id="4" name="图片 3">
            <a:extLst>
              <a:ext uri="{FF2B5EF4-FFF2-40B4-BE49-F238E27FC236}">
                <a16:creationId xmlns:a16="http://schemas.microsoft.com/office/drawing/2014/main" id="{A8076DD8-1307-4C20-862E-7BDAF49C85BD}"/>
              </a:ext>
            </a:extLst>
          </p:cNvPr>
          <p:cNvPicPr>
            <a:picLocks noChangeAspect="1"/>
          </p:cNvPicPr>
          <p:nvPr/>
        </p:nvPicPr>
        <p:blipFill>
          <a:blip r:embed="rId2"/>
          <a:stretch>
            <a:fillRect/>
          </a:stretch>
        </p:blipFill>
        <p:spPr>
          <a:xfrm>
            <a:off x="3924571" y="3257571"/>
            <a:ext cx="4342857" cy="342857"/>
          </a:xfrm>
          <a:prstGeom prst="rect">
            <a:avLst/>
          </a:prstGeom>
        </p:spPr>
      </p:pic>
      <p:pic>
        <p:nvPicPr>
          <p:cNvPr id="7" name="图片 6">
            <a:extLst>
              <a:ext uri="{FF2B5EF4-FFF2-40B4-BE49-F238E27FC236}">
                <a16:creationId xmlns:a16="http://schemas.microsoft.com/office/drawing/2014/main" id="{7E7844B4-5758-465C-ADFA-AD625C5D0A35}"/>
              </a:ext>
            </a:extLst>
          </p:cNvPr>
          <p:cNvPicPr>
            <a:picLocks noChangeAspect="1"/>
          </p:cNvPicPr>
          <p:nvPr/>
        </p:nvPicPr>
        <p:blipFill>
          <a:blip r:embed="rId3"/>
          <a:stretch>
            <a:fillRect/>
          </a:stretch>
        </p:blipFill>
        <p:spPr>
          <a:xfrm>
            <a:off x="2967427" y="4889906"/>
            <a:ext cx="6257143" cy="352381"/>
          </a:xfrm>
          <a:prstGeom prst="rect">
            <a:avLst/>
          </a:prstGeom>
        </p:spPr>
      </p:pic>
    </p:spTree>
    <p:extLst>
      <p:ext uri="{BB962C8B-B14F-4D97-AF65-F5344CB8AC3E}">
        <p14:creationId xmlns:p14="http://schemas.microsoft.com/office/powerpoint/2010/main" val="279380454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901864" y="2118586"/>
            <a:ext cx="10388272" cy="2448747"/>
          </a:xfrm>
          <a:prstGeom prst="rect">
            <a:avLst/>
          </a:prstGeom>
          <a:noFill/>
        </p:spPr>
        <p:txBody>
          <a:bodyPr wrap="square" lIns="0" tIns="0" rIns="0" bIns="0" rtlCol="0">
            <a:spAutoFit/>
          </a:bodyPr>
          <a:lstStyle/>
          <a:p>
            <a:pPr lvl="0" indent="457200">
              <a:lnSpc>
                <a:spcPct val="150000"/>
              </a:lnSpc>
            </a:pPr>
            <a:r>
              <a:rPr lang="en-US" altLang="zh-CN" dirty="0">
                <a:solidFill>
                  <a:prstClr val="black"/>
                </a:solidFill>
                <a:latin typeface="微软雅黑" panose="020B0503020204020204" pitchFamily="34" charset="-122"/>
                <a:ea typeface="微软雅黑" panose="020B0503020204020204" pitchFamily="34" charset="-122"/>
              </a:rPr>
              <a:t>4. </a:t>
            </a:r>
            <a:r>
              <a:rPr lang="zh-CN" altLang="en-US" dirty="0">
                <a:solidFill>
                  <a:prstClr val="black"/>
                </a:solidFill>
                <a:latin typeface="微软雅黑" panose="020B0503020204020204" pitchFamily="34" charset="-122"/>
                <a:ea typeface="微软雅黑" panose="020B0503020204020204" pitchFamily="34" charset="-122"/>
              </a:rPr>
              <a:t>创建数据库</a:t>
            </a:r>
            <a:endParaRPr lang="en-US" altLang="zh-CN" dirty="0">
              <a:solidFill>
                <a:prstClr val="black"/>
              </a:solidFill>
              <a:latin typeface="微软雅黑" panose="020B0503020204020204" pitchFamily="34" charset="-122"/>
              <a:ea typeface="微软雅黑" panose="020B0503020204020204" pitchFamily="34" charset="-122"/>
            </a:endParaRPr>
          </a:p>
          <a:p>
            <a:pPr lvl="0" indent="457200">
              <a:lnSpc>
                <a:spcPct val="150000"/>
              </a:lnSpc>
            </a:pPr>
            <a:r>
              <a:rPr lang="zh-CN" altLang="en-US" dirty="0"/>
              <a:t>创建数据库</a:t>
            </a:r>
            <a:r>
              <a:rPr lang="en-US" altLang="zh-CN" dirty="0"/>
              <a:t>dh1</a:t>
            </a:r>
            <a:r>
              <a:rPr lang="zh-CN" altLang="en-US" dirty="0"/>
              <a:t>命令如下。</a:t>
            </a:r>
            <a:endParaRPr lang="en-US" altLang="zh-CN" dirty="0"/>
          </a:p>
          <a:p>
            <a:pPr lvl="0" indent="457200">
              <a:lnSpc>
                <a:spcPct val="150000"/>
              </a:lnSpc>
            </a:pPr>
            <a:endParaRPr lang="en-US" altLang="zh-CN" dirty="0"/>
          </a:p>
          <a:p>
            <a:pPr lvl="0" indent="457200">
              <a:lnSpc>
                <a:spcPct val="150000"/>
              </a:lnSpc>
            </a:pPr>
            <a:endParaRPr lang="en-US" altLang="zh-CN" dirty="0"/>
          </a:p>
          <a:p>
            <a:pPr lvl="0" indent="457200">
              <a:lnSpc>
                <a:spcPct val="150000"/>
              </a:lnSpc>
            </a:pPr>
            <a:r>
              <a:rPr lang="zh-CN" altLang="en-US" dirty="0"/>
              <a:t>选择数据库（打开数据库）命令如下。</a:t>
            </a:r>
          </a:p>
          <a:p>
            <a:pPr lvl="0" indent="457200">
              <a:lnSpc>
                <a:spcPct val="150000"/>
              </a:lnSpc>
            </a:pPr>
            <a:endParaRPr lang="zh-CN" altLang="en-US" dirty="0"/>
          </a:p>
        </p:txBody>
      </p:sp>
      <p:sp>
        <p:nvSpPr>
          <p:cNvPr id="11" name="矩形 10">
            <a:extLst>
              <a:ext uri="{FF2B5EF4-FFF2-40B4-BE49-F238E27FC236}">
                <a16:creationId xmlns:a16="http://schemas.microsoft.com/office/drawing/2014/main" id="{F1D77C0F-FCD1-4F00-AB87-1DC6DAEC9899}"/>
              </a:ext>
            </a:extLst>
          </p:cNvPr>
          <p:cNvSpPr/>
          <p:nvPr/>
        </p:nvSpPr>
        <p:spPr>
          <a:xfrm>
            <a:off x="5572125" y="275999"/>
            <a:ext cx="6619875"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5138651"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.13    MariaDB</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数据库的配置和使用</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557517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2.13.1</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数据库操作简介</a:t>
            </a:r>
          </a:p>
        </p:txBody>
      </p:sp>
      <p:pic>
        <p:nvPicPr>
          <p:cNvPr id="4" name="图片 3">
            <a:extLst>
              <a:ext uri="{FF2B5EF4-FFF2-40B4-BE49-F238E27FC236}">
                <a16:creationId xmlns:a16="http://schemas.microsoft.com/office/drawing/2014/main" id="{A8076DD8-1307-4C20-862E-7BDAF49C85BD}"/>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4598257" y="3257571"/>
            <a:ext cx="2995485" cy="342857"/>
          </a:xfrm>
          <a:prstGeom prst="rect">
            <a:avLst/>
          </a:prstGeom>
        </p:spPr>
      </p:pic>
      <p:pic>
        <p:nvPicPr>
          <p:cNvPr id="7" name="图片 6">
            <a:extLst>
              <a:ext uri="{FF2B5EF4-FFF2-40B4-BE49-F238E27FC236}">
                <a16:creationId xmlns:a16="http://schemas.microsoft.com/office/drawing/2014/main" id="{7E7844B4-5758-465C-ADFA-AD625C5D0A35}"/>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879301" y="4598968"/>
            <a:ext cx="2433397" cy="612993"/>
          </a:xfrm>
          <a:prstGeom prst="rect">
            <a:avLst/>
          </a:prstGeom>
        </p:spPr>
      </p:pic>
    </p:spTree>
    <p:extLst>
      <p:ext uri="{BB962C8B-B14F-4D97-AF65-F5344CB8AC3E}">
        <p14:creationId xmlns:p14="http://schemas.microsoft.com/office/powerpoint/2010/main" val="8141184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901864" y="2118586"/>
            <a:ext cx="10388272" cy="3279744"/>
          </a:xfrm>
          <a:prstGeom prst="rect">
            <a:avLst/>
          </a:prstGeom>
          <a:noFill/>
        </p:spPr>
        <p:txBody>
          <a:bodyPr wrap="square" lIns="0" tIns="0" rIns="0" bIns="0" rtlCol="0">
            <a:spAutoFit/>
          </a:bodyPr>
          <a:lstStyle/>
          <a:p>
            <a:pPr lvl="0" indent="457200">
              <a:lnSpc>
                <a:spcPct val="150000"/>
              </a:lnSpc>
            </a:pPr>
            <a:r>
              <a:rPr lang="en-US" altLang="zh-CN" dirty="0">
                <a:solidFill>
                  <a:prstClr val="black"/>
                </a:solidFill>
                <a:latin typeface="微软雅黑" panose="020B0503020204020204" pitchFamily="34" charset="-122"/>
                <a:ea typeface="微软雅黑" panose="020B0503020204020204" pitchFamily="34" charset="-122"/>
              </a:rPr>
              <a:t>5. </a:t>
            </a:r>
            <a:r>
              <a:rPr lang="zh-CN" altLang="en-US" dirty="0">
                <a:solidFill>
                  <a:prstClr val="black"/>
                </a:solidFill>
                <a:latin typeface="微软雅黑" panose="020B0503020204020204" pitchFamily="34" charset="-122"/>
                <a:ea typeface="微软雅黑" panose="020B0503020204020204" pitchFamily="34" charset="-122"/>
              </a:rPr>
              <a:t>备份</a:t>
            </a:r>
            <a:r>
              <a:rPr lang="en-US" altLang="zh-CN" dirty="0">
                <a:solidFill>
                  <a:prstClr val="black"/>
                </a:solidFill>
                <a:latin typeface="微软雅黑" panose="020B0503020204020204" pitchFamily="34" charset="-122"/>
                <a:ea typeface="微软雅黑" panose="020B0503020204020204" pitchFamily="34" charset="-122"/>
              </a:rPr>
              <a:t>/</a:t>
            </a:r>
            <a:r>
              <a:rPr lang="zh-CN" altLang="en-US" dirty="0">
                <a:solidFill>
                  <a:prstClr val="black"/>
                </a:solidFill>
                <a:latin typeface="微软雅黑" panose="020B0503020204020204" pitchFamily="34" charset="-122"/>
                <a:ea typeface="微软雅黑" panose="020B0503020204020204" pitchFamily="34" charset="-122"/>
              </a:rPr>
              <a:t>恢复数据库</a:t>
            </a:r>
            <a:endParaRPr lang="en-US" altLang="zh-CN" dirty="0">
              <a:solidFill>
                <a:prstClr val="black"/>
              </a:solidFill>
              <a:latin typeface="微软雅黑" panose="020B0503020204020204" pitchFamily="34" charset="-122"/>
              <a:ea typeface="微软雅黑" panose="020B0503020204020204" pitchFamily="34" charset="-122"/>
            </a:endParaRPr>
          </a:p>
          <a:p>
            <a:pPr lvl="0" indent="457200">
              <a:lnSpc>
                <a:spcPct val="150000"/>
              </a:lnSpc>
            </a:pPr>
            <a:r>
              <a:rPr lang="zh-CN" altLang="en-US" dirty="0"/>
              <a:t>把数据库</a:t>
            </a:r>
            <a:r>
              <a:rPr lang="en-US" altLang="zh-CN" dirty="0"/>
              <a:t>d</a:t>
            </a:r>
            <a:r>
              <a:rPr lang="zh-CN" altLang="en-US" dirty="0"/>
              <a:t>山</a:t>
            </a:r>
            <a:r>
              <a:rPr lang="en-US" altLang="zh-CN" dirty="0"/>
              <a:t>bl</a:t>
            </a:r>
            <a:r>
              <a:rPr lang="zh-CN" altLang="en-US" dirty="0"/>
              <a:t>备份到</a:t>
            </a:r>
            <a:r>
              <a:rPr lang="en-US" altLang="zh-CN" dirty="0"/>
              <a:t>backupdb1.sql</a:t>
            </a:r>
            <a:r>
              <a:rPr lang="zh-CN" altLang="en-US" dirty="0"/>
              <a:t>，命令如下。</a:t>
            </a:r>
            <a:endParaRPr lang="en-US" altLang="zh-CN" dirty="0"/>
          </a:p>
          <a:p>
            <a:pPr lvl="0" indent="457200">
              <a:lnSpc>
                <a:spcPct val="150000"/>
              </a:lnSpc>
            </a:pPr>
            <a:endParaRPr lang="en-US" altLang="zh-CN" dirty="0"/>
          </a:p>
          <a:p>
            <a:pPr lvl="0" indent="457200">
              <a:lnSpc>
                <a:spcPct val="150000"/>
              </a:lnSpc>
            </a:pPr>
            <a:endParaRPr lang="en-US" altLang="zh-CN" dirty="0"/>
          </a:p>
          <a:p>
            <a:pPr lvl="0" indent="457200">
              <a:lnSpc>
                <a:spcPct val="150000"/>
              </a:lnSpc>
            </a:pPr>
            <a:r>
              <a:rPr lang="zh-CN" altLang="en-US" dirty="0"/>
              <a:t>恢复数据时，因为备份文件中有建立</a:t>
            </a:r>
            <a:r>
              <a:rPr lang="en-US" altLang="zh-CN" dirty="0"/>
              <a:t>d1</a:t>
            </a:r>
            <a:r>
              <a:rPr lang="zh-CN" altLang="en-US" dirty="0"/>
              <a:t>数据库的</a:t>
            </a:r>
            <a:r>
              <a:rPr lang="en-US" altLang="zh-CN" dirty="0"/>
              <a:t>$QL</a:t>
            </a:r>
            <a:r>
              <a:rPr lang="zh-CN" altLang="en-US" dirty="0"/>
              <a:t>命令，会自动执行命令创建并打开</a:t>
            </a:r>
            <a:r>
              <a:rPr lang="en-US" altLang="zh-CN" dirty="0"/>
              <a:t>d</a:t>
            </a:r>
            <a:r>
              <a:rPr lang="zh-CN" altLang="en-US" dirty="0"/>
              <a:t>山</a:t>
            </a:r>
            <a:r>
              <a:rPr lang="en-US" altLang="zh-CN" dirty="0"/>
              <a:t>1</a:t>
            </a:r>
            <a:r>
              <a:rPr lang="zh-CN" altLang="en-US" dirty="0"/>
              <a:t>数据库，把数据导入数据库中。此时，无法导入其他名字的数据库，除非修改备份文件中自动生成的</a:t>
            </a:r>
            <a:r>
              <a:rPr lang="en-US" altLang="zh-CN" dirty="0"/>
              <a:t>SQL</a:t>
            </a:r>
            <a:r>
              <a:rPr lang="zh-CN" altLang="en-US" dirty="0"/>
              <a:t>命令。</a:t>
            </a:r>
          </a:p>
          <a:p>
            <a:pPr lvl="0" indent="457200">
              <a:lnSpc>
                <a:spcPct val="150000"/>
              </a:lnSpc>
            </a:pPr>
            <a:r>
              <a:rPr lang="en-US" altLang="zh-CN" dirty="0"/>
              <a:t>6. </a:t>
            </a:r>
            <a:r>
              <a:rPr lang="zh-CN" altLang="en-US" dirty="0"/>
              <a:t>导入数据库文件的命令</a:t>
            </a:r>
            <a:endParaRPr lang="en-US" altLang="zh-CN" dirty="0"/>
          </a:p>
          <a:p>
            <a:pPr lvl="0" indent="457200">
              <a:lnSpc>
                <a:spcPct val="150000"/>
              </a:lnSpc>
            </a:pPr>
            <a:endParaRPr lang="zh-CN" altLang="en-US" dirty="0"/>
          </a:p>
        </p:txBody>
      </p:sp>
      <p:sp>
        <p:nvSpPr>
          <p:cNvPr id="11" name="矩形 10">
            <a:extLst>
              <a:ext uri="{FF2B5EF4-FFF2-40B4-BE49-F238E27FC236}">
                <a16:creationId xmlns:a16="http://schemas.microsoft.com/office/drawing/2014/main" id="{F1D77C0F-FCD1-4F00-AB87-1DC6DAEC9899}"/>
              </a:ext>
            </a:extLst>
          </p:cNvPr>
          <p:cNvSpPr/>
          <p:nvPr/>
        </p:nvSpPr>
        <p:spPr>
          <a:xfrm>
            <a:off x="5572125" y="275999"/>
            <a:ext cx="6619875"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5138651"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.13    MariaDB</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数据库的配置和使用</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557517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2.13.1</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数据库操作简介</a:t>
            </a:r>
          </a:p>
        </p:txBody>
      </p:sp>
      <p:pic>
        <p:nvPicPr>
          <p:cNvPr id="4" name="图片 3">
            <a:extLst>
              <a:ext uri="{FF2B5EF4-FFF2-40B4-BE49-F238E27FC236}">
                <a16:creationId xmlns:a16="http://schemas.microsoft.com/office/drawing/2014/main" id="{A8076DD8-1307-4C20-862E-7BDAF49C85BD}"/>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4160107" y="3157633"/>
            <a:ext cx="4423196" cy="489652"/>
          </a:xfrm>
          <a:prstGeom prst="rect">
            <a:avLst/>
          </a:prstGeom>
        </p:spPr>
      </p:pic>
      <p:pic>
        <p:nvPicPr>
          <p:cNvPr id="3" name="图片 2">
            <a:extLst>
              <a:ext uri="{FF2B5EF4-FFF2-40B4-BE49-F238E27FC236}">
                <a16:creationId xmlns:a16="http://schemas.microsoft.com/office/drawing/2014/main" id="{0AAF1732-6D9E-4F46-B65A-82D97C001047}"/>
              </a:ext>
            </a:extLst>
          </p:cNvPr>
          <p:cNvPicPr>
            <a:picLocks noChangeAspect="1"/>
          </p:cNvPicPr>
          <p:nvPr/>
        </p:nvPicPr>
        <p:blipFill>
          <a:blip r:embed="rId3"/>
          <a:stretch>
            <a:fillRect/>
          </a:stretch>
        </p:blipFill>
        <p:spPr>
          <a:xfrm>
            <a:off x="4586462" y="5341155"/>
            <a:ext cx="3656867" cy="421470"/>
          </a:xfrm>
          <a:prstGeom prst="rect">
            <a:avLst/>
          </a:prstGeom>
        </p:spPr>
      </p:pic>
    </p:spTree>
    <p:extLst>
      <p:ext uri="{BB962C8B-B14F-4D97-AF65-F5344CB8AC3E}">
        <p14:creationId xmlns:p14="http://schemas.microsoft.com/office/powerpoint/2010/main" val="357411249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a16="http://schemas.microsoft.com/office/drawing/2014/main" id="{F1D77C0F-FCD1-4F00-AB87-1DC6DAEC9899}"/>
              </a:ext>
            </a:extLst>
          </p:cNvPr>
          <p:cNvSpPr/>
          <p:nvPr/>
        </p:nvSpPr>
        <p:spPr>
          <a:xfrm>
            <a:off x="5572125" y="275999"/>
            <a:ext cx="6619875"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5138651"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.13    MariaDB</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数据库的配置和使用</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557517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2.13.2</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a:t>
            </a: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MySQL</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的常用命令</a:t>
            </a:r>
          </a:p>
        </p:txBody>
      </p:sp>
      <p:pic>
        <p:nvPicPr>
          <p:cNvPr id="5" name="图片 4">
            <a:extLst>
              <a:ext uri="{FF2B5EF4-FFF2-40B4-BE49-F238E27FC236}">
                <a16:creationId xmlns:a16="http://schemas.microsoft.com/office/drawing/2014/main" id="{8425B404-CBD0-4A33-9B13-F50B064E59A3}"/>
              </a:ext>
            </a:extLst>
          </p:cNvPr>
          <p:cNvPicPr>
            <a:picLocks noChangeAspect="1"/>
          </p:cNvPicPr>
          <p:nvPr/>
        </p:nvPicPr>
        <p:blipFill>
          <a:blip r:embed="rId3"/>
          <a:stretch>
            <a:fillRect/>
          </a:stretch>
        </p:blipFill>
        <p:spPr>
          <a:xfrm>
            <a:off x="590550" y="1982311"/>
            <a:ext cx="6428806" cy="4599690"/>
          </a:xfrm>
          <a:prstGeom prst="rect">
            <a:avLst/>
          </a:prstGeom>
        </p:spPr>
      </p:pic>
      <p:sp>
        <p:nvSpPr>
          <p:cNvPr id="16" name="文本框 15">
            <a:extLst>
              <a:ext uri="{FF2B5EF4-FFF2-40B4-BE49-F238E27FC236}">
                <a16:creationId xmlns:a16="http://schemas.microsoft.com/office/drawing/2014/main" id="{68939964-C5FB-4E12-AB39-45F5533143CD}"/>
              </a:ext>
            </a:extLst>
          </p:cNvPr>
          <p:cNvSpPr txBox="1"/>
          <p:nvPr/>
        </p:nvSpPr>
        <p:spPr>
          <a:xfrm>
            <a:off x="7419975" y="1397465"/>
            <a:ext cx="4086225"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2.13.3</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对数据库进行管理</a:t>
            </a:r>
          </a:p>
        </p:txBody>
      </p:sp>
      <p:sp>
        <p:nvSpPr>
          <p:cNvPr id="17" name="TextBox 53">
            <a:extLst>
              <a:ext uri="{FF2B5EF4-FFF2-40B4-BE49-F238E27FC236}">
                <a16:creationId xmlns:a16="http://schemas.microsoft.com/office/drawing/2014/main" id="{1B745FD7-1EBC-4914-B4E4-1BCCAF614B2C}"/>
              </a:ext>
            </a:extLst>
          </p:cNvPr>
          <p:cNvSpPr txBox="1"/>
          <p:nvPr/>
        </p:nvSpPr>
        <p:spPr>
          <a:xfrm>
            <a:off x="7561344" y="2232886"/>
            <a:ext cx="3803486" cy="1617751"/>
          </a:xfrm>
          <a:prstGeom prst="rect">
            <a:avLst/>
          </a:prstGeom>
          <a:noFill/>
        </p:spPr>
        <p:txBody>
          <a:bodyPr wrap="square" lIns="0" tIns="0" rIns="0" bIns="0" rtlCol="0">
            <a:spAutoFit/>
          </a:bodyPr>
          <a:lstStyle/>
          <a:p>
            <a:pPr lvl="0" indent="457200">
              <a:lnSpc>
                <a:spcPct val="150000"/>
              </a:lnSpc>
            </a:pPr>
            <a:r>
              <a:rPr lang="zh-CN" altLang="en-US" dirty="0">
                <a:solidFill>
                  <a:prstClr val="black"/>
                </a:solidFill>
                <a:latin typeface="微软雅黑" panose="020B0503020204020204" pitchFamily="34" charset="-122"/>
                <a:ea typeface="微软雅黑" panose="020B0503020204020204" pitchFamily="34" charset="-122"/>
              </a:rPr>
              <a:t>对数据库的基本管理包括创建新表，对表中记录进行增、删、改、查操作，删除表等。</a:t>
            </a:r>
            <a:endParaRPr lang="en-US" altLang="zh-CN" dirty="0">
              <a:solidFill>
                <a:prstClr val="black"/>
              </a:solidFill>
              <a:latin typeface="微软雅黑" panose="020B0503020204020204" pitchFamily="34" charset="-122"/>
              <a:ea typeface="微软雅黑" panose="020B0503020204020204" pitchFamily="34" charset="-122"/>
            </a:endParaRPr>
          </a:p>
          <a:p>
            <a:pPr lvl="0" indent="457200">
              <a:lnSpc>
                <a:spcPct val="150000"/>
              </a:lnSpc>
            </a:pPr>
            <a:endParaRPr lang="zh-CN" altLang="en-US" dirty="0"/>
          </a:p>
        </p:txBody>
      </p:sp>
    </p:spTree>
    <p:extLst>
      <p:ext uri="{BB962C8B-B14F-4D97-AF65-F5344CB8AC3E}">
        <p14:creationId xmlns:p14="http://schemas.microsoft.com/office/powerpoint/2010/main" val="235289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anim calcmode="lin" valueType="num">
                                      <p:cBhvr>
                                        <p:cTn id="8" dur="500" fill="hold"/>
                                        <p:tgtEl>
                                          <p:spTgt spid="17"/>
                                        </p:tgtEl>
                                        <p:attrNameLst>
                                          <p:attrName>ppt_x</p:attrName>
                                        </p:attrNameLst>
                                      </p:cBhvr>
                                      <p:tavLst>
                                        <p:tav tm="0">
                                          <p:val>
                                            <p:strVal val="#ppt_x"/>
                                          </p:val>
                                        </p:tav>
                                        <p:tav tm="100000">
                                          <p:val>
                                            <p:strVal val="#ppt_x"/>
                                          </p:val>
                                        </p:tav>
                                      </p:tavLst>
                                    </p:anim>
                                    <p:anim calcmode="lin" valueType="num">
                                      <p:cBhvr>
                                        <p:cTn id="9" dur="5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901863" y="2118586"/>
            <a:ext cx="10251911" cy="2032288"/>
          </a:xfrm>
          <a:prstGeom prst="rect">
            <a:avLst/>
          </a:prstGeom>
          <a:noFill/>
        </p:spPr>
        <p:txBody>
          <a:bodyPr wrap="square" lIns="0" tIns="0" rIns="0" bIns="0" rtlCol="0">
            <a:spAutoFit/>
          </a:bodyPr>
          <a:lstStyle/>
          <a:p>
            <a:pPr lvl="0" indent="457200">
              <a:lnSpc>
                <a:spcPct val="150000"/>
              </a:lnSpc>
            </a:pPr>
            <a:r>
              <a:rPr lang="en-US" altLang="zh-CN" dirty="0">
                <a:solidFill>
                  <a:prstClr val="black"/>
                </a:solidFill>
                <a:latin typeface="微软雅黑" panose="020B0503020204020204" pitchFamily="34" charset="-122"/>
                <a:ea typeface="微软雅黑" panose="020B0503020204020204" pitchFamily="34" charset="-122"/>
              </a:rPr>
              <a:t>LAMP</a:t>
            </a:r>
            <a:r>
              <a:rPr lang="zh-CN" altLang="en-US" dirty="0">
                <a:solidFill>
                  <a:prstClr val="black"/>
                </a:solidFill>
                <a:latin typeface="微软雅黑" panose="020B0503020204020204" pitchFamily="34" charset="-122"/>
                <a:ea typeface="微软雅黑" panose="020B0503020204020204" pitchFamily="34" charset="-122"/>
              </a:rPr>
              <a:t>非常普及，部署</a:t>
            </a:r>
            <a:r>
              <a:rPr lang="en-US" altLang="zh-CN" dirty="0">
                <a:solidFill>
                  <a:prstClr val="black"/>
                </a:solidFill>
                <a:latin typeface="微软雅黑" panose="020B0503020204020204" pitchFamily="34" charset="-122"/>
                <a:ea typeface="微软雅黑" panose="020B0503020204020204" pitchFamily="34" charset="-122"/>
              </a:rPr>
              <a:t>LAMP</a:t>
            </a:r>
            <a:r>
              <a:rPr lang="zh-CN" altLang="en-US" dirty="0">
                <a:solidFill>
                  <a:prstClr val="black"/>
                </a:solidFill>
                <a:latin typeface="微软雅黑" panose="020B0503020204020204" pitchFamily="34" charset="-122"/>
                <a:ea typeface="微软雅黑" panose="020B0503020204020204" pitchFamily="34" charset="-122"/>
              </a:rPr>
              <a:t>的一键安装包也有很多种。这里选择的是</a:t>
            </a:r>
            <a:r>
              <a:rPr lang="en-US" altLang="zh-CN" dirty="0" err="1">
                <a:solidFill>
                  <a:prstClr val="black"/>
                </a:solidFill>
                <a:latin typeface="微软雅黑" panose="020B0503020204020204" pitchFamily="34" charset="-122"/>
                <a:ea typeface="微软雅黑" panose="020B0503020204020204" pitchFamily="34" charset="-122"/>
              </a:rPr>
              <a:t>teddysum</a:t>
            </a:r>
            <a:r>
              <a:rPr lang="zh-CN" altLang="en-US" dirty="0">
                <a:solidFill>
                  <a:prstClr val="black"/>
                </a:solidFill>
                <a:latin typeface="微软雅黑" panose="020B0503020204020204" pitchFamily="34" charset="-122"/>
                <a:ea typeface="微软雅黑" panose="020B0503020204020204" pitchFamily="34" charset="-122"/>
              </a:rPr>
              <a:t>的</a:t>
            </a:r>
            <a:r>
              <a:rPr lang="en-US" altLang="zh-CN" dirty="0">
                <a:solidFill>
                  <a:prstClr val="black"/>
                </a:solidFill>
                <a:latin typeface="微软雅黑" panose="020B0503020204020204" pitchFamily="34" charset="-122"/>
                <a:ea typeface="微软雅黑" panose="020B0503020204020204" pitchFamily="34" charset="-122"/>
              </a:rPr>
              <a:t>LAMP</a:t>
            </a:r>
            <a:r>
              <a:rPr lang="zh-CN" altLang="en-US" dirty="0">
                <a:solidFill>
                  <a:prstClr val="black"/>
                </a:solidFill>
                <a:latin typeface="微软雅黑" panose="020B0503020204020204" pitchFamily="34" charset="-122"/>
                <a:ea typeface="微软雅黑" panose="020B0503020204020204" pitchFamily="34" charset="-122"/>
              </a:rPr>
              <a:t>键安装脚本。该一键安装脚本的软件版本更新及时，支持</a:t>
            </a:r>
            <a:r>
              <a:rPr lang="en-US" altLang="zh-CN" dirty="0">
                <a:solidFill>
                  <a:prstClr val="black"/>
                </a:solidFill>
                <a:latin typeface="微软雅黑" panose="020B0503020204020204" pitchFamily="34" charset="-122"/>
                <a:ea typeface="微软雅黑" panose="020B0503020204020204" pitchFamily="34" charset="-122"/>
              </a:rPr>
              <a:t>PHP</a:t>
            </a:r>
            <a:r>
              <a:rPr lang="zh-CN" altLang="en-US" dirty="0">
                <a:solidFill>
                  <a:prstClr val="black"/>
                </a:solidFill>
                <a:latin typeface="微软雅黑" panose="020B0503020204020204" pitchFamily="34" charset="-122"/>
                <a:ea typeface="微软雅黑" panose="020B0503020204020204" pitchFamily="34" charset="-122"/>
              </a:rPr>
              <a:t>及数据库自选安装，支持</a:t>
            </a:r>
            <a:r>
              <a:rPr lang="en-US" altLang="zh-CN" dirty="0">
                <a:solidFill>
                  <a:prstClr val="black"/>
                </a:solidFill>
                <a:latin typeface="微软雅黑" panose="020B0503020204020204" pitchFamily="34" charset="-122"/>
                <a:ea typeface="微软雅黑" panose="020B0503020204020204" pitchFamily="34" charset="-122"/>
              </a:rPr>
              <a:t>PHP</a:t>
            </a:r>
            <a:r>
              <a:rPr lang="zh-CN" altLang="en-US" dirty="0">
                <a:solidFill>
                  <a:prstClr val="black"/>
                </a:solidFill>
                <a:latin typeface="微软雅黑" panose="020B0503020204020204" pitchFamily="34" charset="-122"/>
                <a:ea typeface="微软雅黑" panose="020B0503020204020204" pitchFamily="34" charset="-122"/>
              </a:rPr>
              <a:t>和数据库程序自助升级，安装方便，支持众多</a:t>
            </a:r>
            <a:r>
              <a:rPr lang="en-US" altLang="zh-CN" dirty="0">
                <a:solidFill>
                  <a:prstClr val="black"/>
                </a:solidFill>
                <a:latin typeface="微软雅黑" panose="020B0503020204020204" pitchFamily="34" charset="-122"/>
                <a:ea typeface="微软雅黑" panose="020B0503020204020204" pitchFamily="34" charset="-122"/>
              </a:rPr>
              <a:t>PHP</a:t>
            </a:r>
            <a:r>
              <a:rPr lang="zh-CN" altLang="en-US" dirty="0">
                <a:solidFill>
                  <a:prstClr val="black"/>
                </a:solidFill>
                <a:latin typeface="微软雅黑" panose="020B0503020204020204" pitchFamily="34" charset="-122"/>
                <a:ea typeface="微软雅黑" panose="020B0503020204020204" pitchFamily="34" charset="-122"/>
              </a:rPr>
              <a:t>插件，是构建性能优良</a:t>
            </a:r>
            <a:r>
              <a:rPr lang="en-US" altLang="zh-CN" dirty="0">
                <a:solidFill>
                  <a:prstClr val="black"/>
                </a:solidFill>
                <a:latin typeface="微软雅黑" panose="020B0503020204020204" pitchFamily="34" charset="-122"/>
                <a:ea typeface="微软雅黑" panose="020B0503020204020204" pitchFamily="34" charset="-122"/>
              </a:rPr>
              <a:t>LAMP</a:t>
            </a:r>
            <a:r>
              <a:rPr lang="zh-CN" altLang="en-US" dirty="0">
                <a:solidFill>
                  <a:prstClr val="black"/>
                </a:solidFill>
                <a:latin typeface="微软雅黑" panose="020B0503020204020204" pitchFamily="34" charset="-122"/>
                <a:ea typeface="微软雅黑" panose="020B0503020204020204" pitchFamily="34" charset="-122"/>
              </a:rPr>
              <a:t>环境的好选择。</a:t>
            </a:r>
          </a:p>
          <a:p>
            <a:pPr lvl="0" indent="457200">
              <a:lnSpc>
                <a:spcPct val="150000"/>
              </a:lnSpc>
            </a:pPr>
            <a:r>
              <a:rPr lang="zh-CN" altLang="en-US" dirty="0">
                <a:solidFill>
                  <a:prstClr val="black"/>
                </a:solidFill>
                <a:latin typeface="微软雅黑" panose="020B0503020204020204" pitchFamily="34" charset="-122"/>
                <a:ea typeface="微软雅黑" panose="020B0503020204020204" pitchFamily="34" charset="-122"/>
              </a:rPr>
              <a:t>在实际工作中，我们可以根据自己的建站要求，在脚本执行时选择合适的软件版本安装。</a:t>
            </a:r>
          </a:p>
          <a:p>
            <a:pPr lvl="0" indent="457200">
              <a:lnSpc>
                <a:spcPct val="150000"/>
              </a:lnSpc>
            </a:pPr>
            <a:r>
              <a:rPr lang="zh-CN" altLang="en-US" dirty="0">
                <a:solidFill>
                  <a:prstClr val="black"/>
                </a:solidFill>
                <a:latin typeface="微软雅黑" panose="020B0503020204020204" pitchFamily="34" charset="-122"/>
                <a:ea typeface="微软雅黑" panose="020B0503020204020204" pitchFamily="34" charset="-122"/>
              </a:rPr>
              <a:t>当然，也可以选择其他的一键安装工具。</a:t>
            </a:r>
            <a:endParaRPr lang="zh-CN" altLang="en-US" dirty="0"/>
          </a:p>
        </p:txBody>
      </p:sp>
      <p:sp>
        <p:nvSpPr>
          <p:cNvPr id="11" name="矩形 10">
            <a:extLst>
              <a:ext uri="{FF2B5EF4-FFF2-40B4-BE49-F238E27FC236}">
                <a16:creationId xmlns:a16="http://schemas.microsoft.com/office/drawing/2014/main" id="{F1D77C0F-FCD1-4F00-AB87-1DC6DAEC9899}"/>
              </a:ext>
            </a:extLst>
          </p:cNvPr>
          <p:cNvSpPr/>
          <p:nvPr/>
        </p:nvSpPr>
        <p:spPr>
          <a:xfrm>
            <a:off x="3750665" y="275999"/>
            <a:ext cx="8441335"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3176832"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.14    </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一键安装</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LAMP</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557517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2.14.1</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a:t>
            </a: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LAMP</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一键安装包简介</a:t>
            </a:r>
          </a:p>
        </p:txBody>
      </p:sp>
      <p:sp>
        <p:nvSpPr>
          <p:cNvPr id="14" name="文本框 13">
            <a:extLst>
              <a:ext uri="{FF2B5EF4-FFF2-40B4-BE49-F238E27FC236}">
                <a16:creationId xmlns:a16="http://schemas.microsoft.com/office/drawing/2014/main" id="{762D098D-3F69-4865-82A2-12F0F31117F5}"/>
              </a:ext>
            </a:extLst>
          </p:cNvPr>
          <p:cNvSpPr txBox="1"/>
          <p:nvPr/>
        </p:nvSpPr>
        <p:spPr>
          <a:xfrm>
            <a:off x="4447227" y="6243447"/>
            <a:ext cx="2967810"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0070C0"/>
                </a:solidFill>
                <a:effectLst/>
                <a:uLnTx/>
                <a:uFillTx/>
                <a:latin typeface="Open Sans"/>
                <a:ea typeface="+mn-ea"/>
                <a:cs typeface="+mn-cs"/>
              </a:rPr>
              <a:t>查看</a:t>
            </a:r>
            <a:r>
              <a:rPr kumimoji="0" lang="en-US" altLang="zh-CN" sz="1600" b="0" i="0" u="none" strike="noStrike" kern="1200" cap="none" spc="0" normalizeH="0" baseline="0" noProof="0" dirty="0">
                <a:ln>
                  <a:noFill/>
                </a:ln>
                <a:solidFill>
                  <a:srgbClr val="0070C0"/>
                </a:solidFill>
                <a:effectLst/>
                <a:uLnTx/>
                <a:uFillTx/>
                <a:latin typeface="Open Sans"/>
                <a:ea typeface="+mn-ea"/>
                <a:cs typeface="+mn-cs"/>
              </a:rPr>
              <a:t>MariaDB</a:t>
            </a:r>
            <a:r>
              <a:rPr kumimoji="0" lang="zh-CN" altLang="en-US" sz="1600" b="0" i="0" u="none" strike="noStrike" kern="1200" cap="none" spc="0" normalizeH="0" baseline="0" noProof="0" dirty="0">
                <a:ln>
                  <a:noFill/>
                </a:ln>
                <a:solidFill>
                  <a:srgbClr val="0070C0"/>
                </a:solidFill>
                <a:effectLst/>
                <a:uLnTx/>
                <a:uFillTx/>
                <a:latin typeface="Open Sans"/>
                <a:ea typeface="+mn-ea"/>
                <a:cs typeface="+mn-cs"/>
              </a:rPr>
              <a:t>的服务状态结果</a:t>
            </a:r>
          </a:p>
        </p:txBody>
      </p:sp>
    </p:spTree>
    <p:extLst>
      <p:ext uri="{BB962C8B-B14F-4D97-AF65-F5344CB8AC3E}">
        <p14:creationId xmlns:p14="http://schemas.microsoft.com/office/powerpoint/2010/main" val="24768522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901863" y="2118586"/>
            <a:ext cx="10251911" cy="3695242"/>
          </a:xfrm>
          <a:prstGeom prst="rect">
            <a:avLst/>
          </a:prstGeom>
          <a:noFill/>
        </p:spPr>
        <p:txBody>
          <a:bodyPr wrap="square" lIns="0" tIns="0" rIns="0" bIns="0" rtlCol="0">
            <a:spAutoFit/>
          </a:bodyPr>
          <a:lstStyle/>
          <a:p>
            <a:pPr lvl="0" indent="457200">
              <a:lnSpc>
                <a:spcPct val="150000"/>
              </a:lnSpc>
            </a:pPr>
            <a:r>
              <a:rPr lang="zh-CN" altLang="en-US" dirty="0">
                <a:solidFill>
                  <a:prstClr val="black"/>
                </a:solidFill>
                <a:latin typeface="微软雅黑" panose="020B0503020204020204" pitchFamily="34" charset="-122"/>
                <a:ea typeface="微软雅黑" panose="020B0503020204020204" pitchFamily="34" charset="-122"/>
              </a:rPr>
              <a:t>在企业环境下，安装前需要安装</a:t>
            </a:r>
            <a:r>
              <a:rPr lang="en-US" altLang="zh-CN" dirty="0" err="1">
                <a:solidFill>
                  <a:prstClr val="black"/>
                </a:solidFill>
                <a:latin typeface="微软雅黑" panose="020B0503020204020204" pitchFamily="34" charset="-122"/>
                <a:ea typeface="微软雅黑" panose="020B0503020204020204" pitchFamily="34" charset="-122"/>
              </a:rPr>
              <a:t>wget</a:t>
            </a:r>
            <a:r>
              <a:rPr lang="zh-CN" altLang="en-US" dirty="0">
                <a:solidFill>
                  <a:prstClr val="black"/>
                </a:solidFill>
                <a:latin typeface="微软雅黑" panose="020B0503020204020204" pitchFamily="34" charset="-122"/>
                <a:ea typeface="微软雅黑" panose="020B0503020204020204" pitchFamily="34" charset="-122"/>
              </a:rPr>
              <a:t>、</a:t>
            </a:r>
            <a:r>
              <a:rPr lang="en-US" altLang="zh-CN" dirty="0">
                <a:solidFill>
                  <a:prstClr val="black"/>
                </a:solidFill>
                <a:latin typeface="微软雅黑" panose="020B0503020204020204" pitchFamily="34" charset="-122"/>
                <a:ea typeface="微软雅黑" panose="020B0503020204020204" pitchFamily="34" charset="-122"/>
              </a:rPr>
              <a:t>screen</a:t>
            </a:r>
            <a:r>
              <a:rPr lang="zh-CN" altLang="en-US" dirty="0">
                <a:solidFill>
                  <a:prstClr val="black"/>
                </a:solidFill>
                <a:latin typeface="微软雅黑" panose="020B0503020204020204" pitchFamily="34" charset="-122"/>
                <a:ea typeface="微软雅黑" panose="020B0503020204020204" pitchFamily="34" charset="-122"/>
              </a:rPr>
              <a:t>、</a:t>
            </a:r>
            <a:r>
              <a:rPr lang="en-US" altLang="zh-CN" dirty="0">
                <a:solidFill>
                  <a:prstClr val="black"/>
                </a:solidFill>
                <a:latin typeface="微软雅黑" panose="020B0503020204020204" pitchFamily="34" charset="-122"/>
                <a:ea typeface="微软雅黑" panose="020B0503020204020204" pitchFamily="34" charset="-122"/>
              </a:rPr>
              <a:t>unzip</a:t>
            </a:r>
            <a:r>
              <a:rPr lang="zh-CN" altLang="en-US" dirty="0">
                <a:solidFill>
                  <a:prstClr val="black"/>
                </a:solidFill>
                <a:latin typeface="微软雅黑" panose="020B0503020204020204" pitchFamily="34" charset="-122"/>
                <a:ea typeface="微软雅黑" panose="020B0503020204020204" pitchFamily="34" charset="-122"/>
              </a:rPr>
              <a:t>工具，创建</a:t>
            </a:r>
            <a:r>
              <a:rPr lang="en-US" altLang="zh-CN" dirty="0">
                <a:solidFill>
                  <a:prstClr val="black"/>
                </a:solidFill>
                <a:latin typeface="微软雅黑" panose="020B0503020204020204" pitchFamily="34" charset="-122"/>
                <a:ea typeface="微软雅黑" panose="020B0503020204020204" pitchFamily="34" charset="-122"/>
              </a:rPr>
              <a:t>screen</a:t>
            </a:r>
            <a:r>
              <a:rPr lang="zh-CN" altLang="en-US" dirty="0">
                <a:solidFill>
                  <a:prstClr val="black"/>
                </a:solidFill>
                <a:latin typeface="微软雅黑" panose="020B0503020204020204" pitchFamily="34" charset="-122"/>
                <a:ea typeface="微软雅黑" panose="020B0503020204020204" pitchFamily="34" charset="-122"/>
              </a:rPr>
              <a:t>会话，命令如下。</a:t>
            </a:r>
            <a:endParaRPr lang="en-US" altLang="zh-CN" dirty="0">
              <a:solidFill>
                <a:prstClr val="black"/>
              </a:solidFill>
              <a:latin typeface="微软雅黑" panose="020B0503020204020204" pitchFamily="34" charset="-122"/>
              <a:ea typeface="微软雅黑" panose="020B0503020204020204" pitchFamily="34" charset="-122"/>
            </a:endParaRPr>
          </a:p>
          <a:p>
            <a:pPr lvl="0" indent="457200">
              <a:lnSpc>
                <a:spcPct val="150000"/>
              </a:lnSpc>
            </a:pPr>
            <a:endParaRPr lang="en-US" altLang="zh-CN" dirty="0">
              <a:solidFill>
                <a:prstClr val="black"/>
              </a:solidFill>
              <a:latin typeface="微软雅黑" panose="020B0503020204020204" pitchFamily="34" charset="-122"/>
              <a:ea typeface="微软雅黑" panose="020B0503020204020204" pitchFamily="34" charset="-122"/>
            </a:endParaRPr>
          </a:p>
          <a:p>
            <a:pPr indent="457200">
              <a:lnSpc>
                <a:spcPct val="150000"/>
              </a:lnSpc>
            </a:pPr>
            <a:r>
              <a:rPr lang="zh-CN" altLang="en-US" dirty="0"/>
              <a:t>（</a:t>
            </a:r>
            <a:r>
              <a:rPr lang="en-US" altLang="zh-CN" dirty="0"/>
              <a:t>1</a:t>
            </a:r>
            <a:r>
              <a:rPr lang="zh-CN" altLang="en-US" dirty="0"/>
              <a:t>）下载，解压，赋予执行权限</a:t>
            </a:r>
          </a:p>
          <a:p>
            <a:pPr lvl="0" indent="457200">
              <a:lnSpc>
                <a:spcPct val="150000"/>
              </a:lnSpc>
            </a:pPr>
            <a:endParaRPr lang="en-US" altLang="zh-CN" dirty="0"/>
          </a:p>
          <a:p>
            <a:pPr lvl="0" indent="457200">
              <a:lnSpc>
                <a:spcPct val="150000"/>
              </a:lnSpc>
            </a:pPr>
            <a:endParaRPr lang="en-US" altLang="zh-CN" dirty="0"/>
          </a:p>
          <a:p>
            <a:pPr lvl="0" indent="457200">
              <a:lnSpc>
                <a:spcPct val="150000"/>
              </a:lnSpc>
            </a:pPr>
            <a:endParaRPr lang="en-US" altLang="zh-CN" dirty="0"/>
          </a:p>
          <a:p>
            <a:pPr lvl="0" indent="457200">
              <a:lnSpc>
                <a:spcPct val="150000"/>
              </a:lnSpc>
            </a:pPr>
            <a:endParaRPr lang="en-US" altLang="zh-CN" dirty="0"/>
          </a:p>
          <a:p>
            <a:pPr indent="457200">
              <a:lnSpc>
                <a:spcPct val="150000"/>
              </a:lnSpc>
            </a:pPr>
            <a:r>
              <a:rPr lang="zh-CN" altLang="en-US" dirty="0"/>
              <a:t>（</a:t>
            </a:r>
            <a:r>
              <a:rPr lang="en-US" altLang="zh-CN" dirty="0"/>
              <a:t>2</a:t>
            </a:r>
            <a:r>
              <a:rPr lang="zh-CN" altLang="en-US" dirty="0"/>
              <a:t>）安装</a:t>
            </a:r>
            <a:r>
              <a:rPr lang="en-US" altLang="zh-CN" dirty="0"/>
              <a:t>LAMP</a:t>
            </a:r>
            <a:r>
              <a:rPr lang="zh-CN" altLang="en-US" dirty="0"/>
              <a:t>一键安装包</a:t>
            </a:r>
          </a:p>
          <a:p>
            <a:pPr lvl="0" indent="457200">
              <a:lnSpc>
                <a:spcPct val="150000"/>
              </a:lnSpc>
            </a:pPr>
            <a:endParaRPr lang="zh-CN" altLang="en-US" dirty="0"/>
          </a:p>
        </p:txBody>
      </p:sp>
      <p:sp>
        <p:nvSpPr>
          <p:cNvPr id="11" name="矩形 10">
            <a:extLst>
              <a:ext uri="{FF2B5EF4-FFF2-40B4-BE49-F238E27FC236}">
                <a16:creationId xmlns:a16="http://schemas.microsoft.com/office/drawing/2014/main" id="{F1D77C0F-FCD1-4F00-AB87-1DC6DAEC9899}"/>
              </a:ext>
            </a:extLst>
          </p:cNvPr>
          <p:cNvSpPr/>
          <p:nvPr/>
        </p:nvSpPr>
        <p:spPr>
          <a:xfrm>
            <a:off x="3750665" y="275999"/>
            <a:ext cx="8441335"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3176832"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.14    </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一键安装</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LAMP</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557517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2.14.2</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使用一键安装包进行</a:t>
            </a: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LAMP</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安装</a:t>
            </a:r>
          </a:p>
        </p:txBody>
      </p:sp>
      <p:pic>
        <p:nvPicPr>
          <p:cNvPr id="3" name="图片 2">
            <a:extLst>
              <a:ext uri="{FF2B5EF4-FFF2-40B4-BE49-F238E27FC236}">
                <a16:creationId xmlns:a16="http://schemas.microsoft.com/office/drawing/2014/main" id="{EA82372F-4EE2-4D91-A147-7514FE93B654}"/>
              </a:ext>
            </a:extLst>
          </p:cNvPr>
          <p:cNvPicPr>
            <a:picLocks noChangeAspect="1"/>
          </p:cNvPicPr>
          <p:nvPr/>
        </p:nvPicPr>
        <p:blipFill>
          <a:blip r:embed="rId3"/>
          <a:stretch>
            <a:fillRect/>
          </a:stretch>
        </p:blipFill>
        <p:spPr>
          <a:xfrm>
            <a:off x="4475802" y="2638360"/>
            <a:ext cx="3380952" cy="361905"/>
          </a:xfrm>
          <a:prstGeom prst="rect">
            <a:avLst/>
          </a:prstGeom>
        </p:spPr>
      </p:pic>
      <p:pic>
        <p:nvPicPr>
          <p:cNvPr id="5" name="图片 4">
            <a:extLst>
              <a:ext uri="{FF2B5EF4-FFF2-40B4-BE49-F238E27FC236}">
                <a16:creationId xmlns:a16="http://schemas.microsoft.com/office/drawing/2014/main" id="{CC24556D-31C0-461D-BEB0-58E69543F14F}"/>
              </a:ext>
            </a:extLst>
          </p:cNvPr>
          <p:cNvPicPr>
            <a:picLocks noChangeAspect="1"/>
          </p:cNvPicPr>
          <p:nvPr/>
        </p:nvPicPr>
        <p:blipFill>
          <a:blip r:embed="rId4"/>
          <a:stretch>
            <a:fillRect/>
          </a:stretch>
        </p:blipFill>
        <p:spPr>
          <a:xfrm>
            <a:off x="2824589" y="3520038"/>
            <a:ext cx="6828571" cy="1285714"/>
          </a:xfrm>
          <a:prstGeom prst="rect">
            <a:avLst/>
          </a:prstGeom>
        </p:spPr>
      </p:pic>
      <p:pic>
        <p:nvPicPr>
          <p:cNvPr id="7" name="图片 6">
            <a:extLst>
              <a:ext uri="{FF2B5EF4-FFF2-40B4-BE49-F238E27FC236}">
                <a16:creationId xmlns:a16="http://schemas.microsoft.com/office/drawing/2014/main" id="{79F4D9AD-DCDA-41B0-AEE8-B068ECDFFDC9}"/>
              </a:ext>
            </a:extLst>
          </p:cNvPr>
          <p:cNvPicPr>
            <a:picLocks noChangeAspect="1"/>
          </p:cNvPicPr>
          <p:nvPr/>
        </p:nvPicPr>
        <p:blipFill>
          <a:blip r:embed="rId5"/>
          <a:stretch>
            <a:fillRect/>
          </a:stretch>
        </p:blipFill>
        <p:spPr>
          <a:xfrm>
            <a:off x="5100762" y="5607204"/>
            <a:ext cx="1990476" cy="600000"/>
          </a:xfrm>
          <a:prstGeom prst="rect">
            <a:avLst/>
          </a:prstGeom>
        </p:spPr>
      </p:pic>
    </p:spTree>
    <p:extLst>
      <p:ext uri="{BB962C8B-B14F-4D97-AF65-F5344CB8AC3E}">
        <p14:creationId xmlns:p14="http://schemas.microsoft.com/office/powerpoint/2010/main" val="6802018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1165554" y="2751411"/>
            <a:ext cx="5139996" cy="2447786"/>
          </a:xfrm>
          <a:prstGeom prst="rect">
            <a:avLst/>
          </a:prstGeom>
          <a:noFill/>
        </p:spPr>
        <p:txBody>
          <a:bodyPr wrap="square" lIns="0" tIns="0" rIns="0" bIns="0" rtlCol="0">
            <a:spAutoFit/>
          </a:bodyPr>
          <a:lstStyle/>
          <a:p>
            <a:pPr lvl="0" indent="457200">
              <a:lnSpc>
                <a:spcPct val="150000"/>
              </a:lnSpc>
            </a:pPr>
            <a:r>
              <a:rPr lang="zh-CN" altLang="en-US" dirty="0">
                <a:solidFill>
                  <a:prstClr val="black"/>
                </a:solidFill>
                <a:latin typeface="微软雅黑" panose="020B0503020204020204" pitchFamily="34" charset="-122"/>
                <a:ea typeface="微软雅黑" panose="020B0503020204020204" pitchFamily="34" charset="-122"/>
              </a:rPr>
              <a:t>服务器需要向互联网用户提供</a:t>
            </a:r>
            <a:r>
              <a:rPr lang="en-US" altLang="zh-CN" dirty="0">
                <a:solidFill>
                  <a:prstClr val="black"/>
                </a:solidFill>
                <a:latin typeface="微软雅黑" panose="020B0503020204020204" pitchFamily="34" charset="-122"/>
                <a:ea typeface="微软雅黑" panose="020B0503020204020204" pitchFamily="34" charset="-122"/>
              </a:rPr>
              <a:t>7×24</a:t>
            </a:r>
            <a:r>
              <a:rPr lang="zh-CN" altLang="en-US" dirty="0">
                <a:solidFill>
                  <a:prstClr val="black"/>
                </a:solidFill>
                <a:latin typeface="微软雅黑" panose="020B0503020204020204" pitchFamily="34" charset="-122"/>
                <a:ea typeface="微软雅黑" panose="020B0503020204020204" pitchFamily="34" charset="-122"/>
              </a:rPr>
              <a:t>小时不间断的服务，常常几个月甚至几年不关机或重新启动。作为计算机，服务器的性能参数与个人计算机类似，但是由于功能和角色定位不同衡量服务器所采用的标准与个人计算机差别很大。对于服务器来说，通常采用“</a:t>
            </a:r>
            <a:r>
              <a:rPr lang="en-US" altLang="zh-CN" dirty="0">
                <a:solidFill>
                  <a:prstClr val="black"/>
                </a:solidFill>
                <a:latin typeface="微软雅黑" panose="020B0503020204020204" pitchFamily="34" charset="-122"/>
                <a:ea typeface="微软雅黑" panose="020B0503020204020204" pitchFamily="34" charset="-122"/>
              </a:rPr>
              <a:t>RASUM”</a:t>
            </a:r>
            <a:r>
              <a:rPr lang="zh-CN" altLang="en-US" dirty="0">
                <a:solidFill>
                  <a:prstClr val="black"/>
                </a:solidFill>
                <a:latin typeface="微软雅黑" panose="020B0503020204020204" pitchFamily="34" charset="-122"/>
                <a:ea typeface="微软雅黑" panose="020B0503020204020204" pitchFamily="34" charset="-122"/>
              </a:rPr>
              <a:t>设计标准。</a:t>
            </a:r>
            <a:endParaRPr kumimoji="0" lang="zh-CN" altLang="zh-CN" sz="16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11" name="矩形 10">
            <a:extLst>
              <a:ext uri="{FF2B5EF4-FFF2-40B4-BE49-F238E27FC236}">
                <a16:creationId xmlns:a16="http://schemas.microsoft.com/office/drawing/2014/main" id="{F1D77C0F-FCD1-4F00-AB87-1DC6DAEC9899}"/>
              </a:ext>
            </a:extLst>
          </p:cNvPr>
          <p:cNvSpPr/>
          <p:nvPr/>
        </p:nvSpPr>
        <p:spPr>
          <a:xfrm>
            <a:off x="2789183" y="275999"/>
            <a:ext cx="9402817"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2215350"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１ 了解服务器</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471792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2.1.2</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服务器的五大设计标准</a:t>
            </a:r>
          </a:p>
        </p:txBody>
      </p:sp>
      <p:pic>
        <p:nvPicPr>
          <p:cNvPr id="6" name="图片 5">
            <a:extLst>
              <a:ext uri="{FF2B5EF4-FFF2-40B4-BE49-F238E27FC236}">
                <a16:creationId xmlns:a16="http://schemas.microsoft.com/office/drawing/2014/main" id="{F1ADD7AA-27CC-492F-A2B1-1B8B3FC5E54C}"/>
              </a:ext>
            </a:extLst>
          </p:cNvPr>
          <p:cNvPicPr>
            <a:picLocks noChangeAspect="1"/>
          </p:cNvPicPr>
          <p:nvPr/>
        </p:nvPicPr>
        <p:blipFill>
          <a:blip r:embed="rId2"/>
          <a:stretch>
            <a:fillRect/>
          </a:stretch>
        </p:blipFill>
        <p:spPr>
          <a:xfrm>
            <a:off x="7067756" y="3294435"/>
            <a:ext cx="3295238" cy="1904762"/>
          </a:xfrm>
          <a:prstGeom prst="rect">
            <a:avLst/>
          </a:prstGeom>
        </p:spPr>
      </p:pic>
    </p:spTree>
    <p:extLst>
      <p:ext uri="{BB962C8B-B14F-4D97-AF65-F5344CB8AC3E}">
        <p14:creationId xmlns:p14="http://schemas.microsoft.com/office/powerpoint/2010/main" val="193419472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a16="http://schemas.microsoft.com/office/drawing/2014/main" id="{F1D77C0F-FCD1-4F00-AB87-1DC6DAEC9899}"/>
              </a:ext>
            </a:extLst>
          </p:cNvPr>
          <p:cNvSpPr/>
          <p:nvPr/>
        </p:nvSpPr>
        <p:spPr>
          <a:xfrm>
            <a:off x="3750665" y="275999"/>
            <a:ext cx="8441335"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3176832"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.14    </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一键安装</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LAMP</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557517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2.14.3</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a:t>
            </a: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LAMP</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一键安装使用说明</a:t>
            </a:r>
          </a:p>
        </p:txBody>
      </p:sp>
      <p:sp>
        <p:nvSpPr>
          <p:cNvPr id="14" name="文本框 13">
            <a:extLst>
              <a:ext uri="{FF2B5EF4-FFF2-40B4-BE49-F238E27FC236}">
                <a16:creationId xmlns:a16="http://schemas.microsoft.com/office/drawing/2014/main" id="{762D098D-3F69-4865-82A2-12F0F31117F5}"/>
              </a:ext>
            </a:extLst>
          </p:cNvPr>
          <p:cNvSpPr txBox="1"/>
          <p:nvPr/>
        </p:nvSpPr>
        <p:spPr>
          <a:xfrm>
            <a:off x="4809177" y="2582134"/>
            <a:ext cx="2967810"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70C0"/>
                </a:solidFill>
                <a:effectLst/>
                <a:uLnTx/>
                <a:uFillTx/>
                <a:latin typeface="Open Sans"/>
                <a:ea typeface="+mn-ea"/>
                <a:cs typeface="+mn-cs"/>
              </a:rPr>
              <a:t>LAMP</a:t>
            </a:r>
            <a:r>
              <a:rPr kumimoji="0" lang="zh-CN" altLang="en-US" sz="1600" b="0" i="0" u="none" strike="noStrike" kern="1200" cap="none" spc="0" normalizeH="0" baseline="0" noProof="0" dirty="0">
                <a:ln>
                  <a:noFill/>
                </a:ln>
                <a:solidFill>
                  <a:srgbClr val="0070C0"/>
                </a:solidFill>
                <a:effectLst/>
                <a:uLnTx/>
                <a:uFillTx/>
                <a:latin typeface="Open Sans"/>
                <a:ea typeface="+mn-ea"/>
                <a:cs typeface="+mn-cs"/>
              </a:rPr>
              <a:t>功能组件目录</a:t>
            </a:r>
          </a:p>
        </p:txBody>
      </p:sp>
      <p:pic>
        <p:nvPicPr>
          <p:cNvPr id="4" name="图片 3">
            <a:extLst>
              <a:ext uri="{FF2B5EF4-FFF2-40B4-BE49-F238E27FC236}">
                <a16:creationId xmlns:a16="http://schemas.microsoft.com/office/drawing/2014/main" id="{F112C1FB-7593-4DDE-A28A-A9A6942EE4CE}"/>
              </a:ext>
            </a:extLst>
          </p:cNvPr>
          <p:cNvPicPr>
            <a:picLocks noChangeAspect="1"/>
          </p:cNvPicPr>
          <p:nvPr/>
        </p:nvPicPr>
        <p:blipFill>
          <a:blip r:embed="rId3"/>
          <a:stretch>
            <a:fillRect/>
          </a:stretch>
        </p:blipFill>
        <p:spPr>
          <a:xfrm>
            <a:off x="1557905" y="3076760"/>
            <a:ext cx="9076190" cy="2971429"/>
          </a:xfrm>
          <a:prstGeom prst="rect">
            <a:avLst/>
          </a:prstGeom>
        </p:spPr>
      </p:pic>
    </p:spTree>
    <p:extLst>
      <p:ext uri="{BB962C8B-B14F-4D97-AF65-F5344CB8AC3E}">
        <p14:creationId xmlns:p14="http://schemas.microsoft.com/office/powerpoint/2010/main" val="12491849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a16="http://schemas.microsoft.com/office/drawing/2014/main" id="{F1D77C0F-FCD1-4F00-AB87-1DC6DAEC9899}"/>
              </a:ext>
            </a:extLst>
          </p:cNvPr>
          <p:cNvSpPr/>
          <p:nvPr/>
        </p:nvSpPr>
        <p:spPr>
          <a:xfrm>
            <a:off x="3750665" y="275999"/>
            <a:ext cx="8441335"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3176832"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.14    </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一键安装</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LAMP</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557517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2.14.3</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a:t>
            </a: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LAMP</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一键安装使用说明</a:t>
            </a:r>
          </a:p>
        </p:txBody>
      </p:sp>
      <p:sp>
        <p:nvSpPr>
          <p:cNvPr id="14" name="文本框 13">
            <a:extLst>
              <a:ext uri="{FF2B5EF4-FFF2-40B4-BE49-F238E27FC236}">
                <a16:creationId xmlns:a16="http://schemas.microsoft.com/office/drawing/2014/main" id="{762D098D-3F69-4865-82A2-12F0F31117F5}"/>
              </a:ext>
            </a:extLst>
          </p:cNvPr>
          <p:cNvSpPr txBox="1"/>
          <p:nvPr/>
        </p:nvSpPr>
        <p:spPr>
          <a:xfrm>
            <a:off x="4041840" y="2681339"/>
            <a:ext cx="3544248"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70C0"/>
                </a:solidFill>
                <a:effectLst/>
                <a:uLnTx/>
                <a:uFillTx/>
                <a:latin typeface="Open Sans"/>
                <a:ea typeface="+mn-ea"/>
                <a:cs typeface="+mn-cs"/>
              </a:rPr>
              <a:t>LAMP</a:t>
            </a:r>
            <a:r>
              <a:rPr kumimoji="0" lang="zh-CN" altLang="en-US" sz="1600" b="0" i="0" u="none" strike="noStrike" kern="1200" cap="none" spc="0" normalizeH="0" baseline="0" noProof="0" dirty="0">
                <a:ln>
                  <a:noFill/>
                </a:ln>
                <a:solidFill>
                  <a:srgbClr val="0070C0"/>
                </a:solidFill>
                <a:effectLst/>
                <a:uLnTx/>
                <a:uFillTx/>
                <a:latin typeface="Open Sans"/>
                <a:ea typeface="+mn-ea"/>
                <a:cs typeface="+mn-cs"/>
              </a:rPr>
              <a:t>各功能模块配置文件的位置</a:t>
            </a:r>
          </a:p>
        </p:txBody>
      </p:sp>
      <p:pic>
        <p:nvPicPr>
          <p:cNvPr id="4" name="图片 3">
            <a:extLst>
              <a:ext uri="{FF2B5EF4-FFF2-40B4-BE49-F238E27FC236}">
                <a16:creationId xmlns:a16="http://schemas.microsoft.com/office/drawing/2014/main" id="{F112C1FB-7593-4DDE-A28A-A9A6942EE4CE}"/>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557905" y="3429000"/>
            <a:ext cx="9076190" cy="1995811"/>
          </a:xfrm>
          <a:prstGeom prst="rect">
            <a:avLst/>
          </a:prstGeom>
        </p:spPr>
      </p:pic>
    </p:spTree>
    <p:extLst>
      <p:ext uri="{BB962C8B-B14F-4D97-AF65-F5344CB8AC3E}">
        <p14:creationId xmlns:p14="http://schemas.microsoft.com/office/powerpoint/2010/main" val="1256877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901863" y="2118586"/>
            <a:ext cx="10251911" cy="2864246"/>
          </a:xfrm>
          <a:prstGeom prst="rect">
            <a:avLst/>
          </a:prstGeom>
          <a:noFill/>
        </p:spPr>
        <p:txBody>
          <a:bodyPr wrap="square" lIns="0" tIns="0" rIns="0" bIns="0" rtlCol="0">
            <a:spAutoFit/>
          </a:bodyPr>
          <a:lstStyle/>
          <a:p>
            <a:pPr lvl="0" indent="457200">
              <a:lnSpc>
                <a:spcPct val="150000"/>
              </a:lnSpc>
            </a:pPr>
            <a:r>
              <a:rPr lang="zh-CN" altLang="en-US" dirty="0">
                <a:solidFill>
                  <a:prstClr val="black"/>
                </a:solidFill>
                <a:latin typeface="微软雅黑" panose="020B0503020204020204" pitchFamily="34" charset="-122"/>
                <a:ea typeface="微软雅黑" panose="020B0503020204020204" pitchFamily="34" charset="-122"/>
              </a:rPr>
              <a:t>（</a:t>
            </a:r>
            <a:r>
              <a:rPr lang="en-US" altLang="zh-CN" dirty="0">
                <a:solidFill>
                  <a:prstClr val="black"/>
                </a:solidFill>
                <a:latin typeface="微软雅黑" panose="020B0503020204020204" pitchFamily="34" charset="-122"/>
                <a:ea typeface="微软雅黑" panose="020B0503020204020204" pitchFamily="34" charset="-122"/>
              </a:rPr>
              <a:t>1</a:t>
            </a:r>
            <a:r>
              <a:rPr lang="zh-CN" altLang="en-US" dirty="0">
                <a:solidFill>
                  <a:prstClr val="black"/>
                </a:solidFill>
                <a:latin typeface="微软雅黑" panose="020B0503020204020204" pitchFamily="34" charset="-122"/>
                <a:ea typeface="微软雅黑" panose="020B0503020204020204" pitchFamily="34" charset="-122"/>
              </a:rPr>
              <a:t>）安装完网站程序，升级或安装插件等报错，如何更改网站日录权限？</a:t>
            </a:r>
            <a:endParaRPr lang="en-US" altLang="zh-CN" dirty="0">
              <a:solidFill>
                <a:prstClr val="black"/>
              </a:solidFill>
              <a:latin typeface="微软雅黑" panose="020B0503020204020204" pitchFamily="34" charset="-122"/>
              <a:ea typeface="微软雅黑" panose="020B0503020204020204" pitchFamily="34" charset="-122"/>
            </a:endParaRPr>
          </a:p>
          <a:p>
            <a:pPr lvl="0" indent="457200">
              <a:lnSpc>
                <a:spcPct val="150000"/>
              </a:lnSpc>
            </a:pPr>
            <a:r>
              <a:rPr lang="zh-CN" altLang="en-US" dirty="0"/>
              <a:t>（</a:t>
            </a:r>
            <a:r>
              <a:rPr lang="en-US" altLang="zh-CN" dirty="0"/>
              <a:t>2</a:t>
            </a:r>
            <a:r>
              <a:rPr lang="zh-CN" altLang="en-US" dirty="0"/>
              <a:t>）安装时因内存不足报错，不能完成安装怎么办</a:t>
            </a:r>
            <a:r>
              <a:rPr lang="en-US" altLang="zh-CN" dirty="0"/>
              <a:t>?</a:t>
            </a:r>
            <a:endParaRPr lang="zh-CN" altLang="en-US" dirty="0"/>
          </a:p>
          <a:p>
            <a:pPr indent="457200">
              <a:lnSpc>
                <a:spcPct val="150000"/>
              </a:lnSpc>
            </a:pPr>
            <a:r>
              <a:rPr lang="zh-CN" altLang="en-US" dirty="0"/>
              <a:t>（</a:t>
            </a:r>
            <a:r>
              <a:rPr lang="en-US" altLang="zh-CN" dirty="0"/>
              <a:t>3</a:t>
            </a:r>
            <a:r>
              <a:rPr lang="zh-CN" altLang="en-US" dirty="0"/>
              <a:t>）将</a:t>
            </a:r>
            <a:r>
              <a:rPr lang="en-US" altLang="zh-CN" dirty="0"/>
              <a:t>MySQL</a:t>
            </a:r>
            <a:r>
              <a:rPr lang="zh-CN" altLang="en-US" dirty="0"/>
              <a:t>数据库换成</a:t>
            </a:r>
            <a:r>
              <a:rPr lang="en-US" altLang="zh-CN" dirty="0"/>
              <a:t>MariaDB</a:t>
            </a:r>
            <a:r>
              <a:rPr lang="zh-CN" altLang="en-US" dirty="0"/>
              <a:t>数据库，应该怎样做？</a:t>
            </a:r>
          </a:p>
          <a:p>
            <a:pPr indent="457200">
              <a:lnSpc>
                <a:spcPct val="150000"/>
              </a:lnSpc>
            </a:pPr>
            <a:r>
              <a:rPr lang="zh-CN" altLang="en-US" dirty="0"/>
              <a:t>（</a:t>
            </a:r>
            <a:r>
              <a:rPr lang="en-US" altLang="zh-CN" dirty="0"/>
              <a:t>4</a:t>
            </a:r>
            <a:r>
              <a:rPr lang="zh-CN" altLang="en-US" dirty="0"/>
              <a:t>）如何更改网站的默认日录？</a:t>
            </a:r>
          </a:p>
          <a:p>
            <a:pPr indent="457200">
              <a:lnSpc>
                <a:spcPct val="150000"/>
              </a:lnSpc>
            </a:pPr>
            <a:r>
              <a:rPr lang="zh-CN" altLang="en-US" dirty="0"/>
              <a:t>（</a:t>
            </a:r>
            <a:r>
              <a:rPr lang="en-US" altLang="zh-CN" dirty="0"/>
              <a:t>5</a:t>
            </a:r>
            <a:r>
              <a:rPr lang="zh-CN" altLang="en-US" dirty="0"/>
              <a:t>）如何卸载</a:t>
            </a:r>
            <a:r>
              <a:rPr lang="en-US" altLang="zh-CN" dirty="0"/>
              <a:t>phpMyAdmin</a:t>
            </a:r>
            <a:r>
              <a:rPr lang="zh-CN" altLang="en-US" dirty="0"/>
              <a:t>？</a:t>
            </a:r>
          </a:p>
          <a:p>
            <a:pPr indent="457200">
              <a:lnSpc>
                <a:spcPct val="150000"/>
              </a:lnSpc>
            </a:pPr>
            <a:r>
              <a:rPr lang="zh-CN" altLang="en-US" dirty="0"/>
              <a:t>（</a:t>
            </a:r>
            <a:r>
              <a:rPr lang="en-US" altLang="zh-CN" dirty="0"/>
              <a:t>6</a:t>
            </a:r>
            <a:r>
              <a:rPr lang="zh-CN" altLang="en-US" dirty="0"/>
              <a:t>）</a:t>
            </a:r>
            <a:r>
              <a:rPr lang="en-US" altLang="zh-CN" dirty="0"/>
              <a:t>CentOS Linux7</a:t>
            </a:r>
            <a:r>
              <a:rPr lang="zh-CN" altLang="en-US" dirty="0"/>
              <a:t>下安装完成后为什么打不开网站？</a:t>
            </a:r>
          </a:p>
          <a:p>
            <a:pPr lvl="0" indent="457200">
              <a:lnSpc>
                <a:spcPct val="150000"/>
              </a:lnSpc>
            </a:pPr>
            <a:endParaRPr lang="zh-CN" altLang="en-US" dirty="0"/>
          </a:p>
        </p:txBody>
      </p:sp>
      <p:sp>
        <p:nvSpPr>
          <p:cNvPr id="11" name="矩形 10">
            <a:extLst>
              <a:ext uri="{FF2B5EF4-FFF2-40B4-BE49-F238E27FC236}">
                <a16:creationId xmlns:a16="http://schemas.microsoft.com/office/drawing/2014/main" id="{F1D77C0F-FCD1-4F00-AB87-1DC6DAEC9899}"/>
              </a:ext>
            </a:extLst>
          </p:cNvPr>
          <p:cNvSpPr/>
          <p:nvPr/>
        </p:nvSpPr>
        <p:spPr>
          <a:xfrm>
            <a:off x="3750665" y="275999"/>
            <a:ext cx="8441335"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3176832"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.14    </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一键安装</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LAMP</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557517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2.14.4</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执行一键安装可能产生的问题</a:t>
            </a:r>
          </a:p>
        </p:txBody>
      </p:sp>
    </p:spTree>
    <p:extLst>
      <p:ext uri="{BB962C8B-B14F-4D97-AF65-F5344CB8AC3E}">
        <p14:creationId xmlns:p14="http://schemas.microsoft.com/office/powerpoint/2010/main" val="10025185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53.xml><?xml version="1.0" encoding="utf-8"?>
<p:sld xmlns:a="http://schemas.openxmlformats.org/drawingml/2006/main" xmlns:r="http://schemas.openxmlformats.org/officeDocument/2006/relationships" xmlns:p="http://schemas.openxmlformats.org/presentationml/2006/main">
  <p:cSld>
    <p:bg>
      <p:bgPr>
        <a:gradFill>
          <a:gsLst>
            <a:gs pos="33000">
              <a:srgbClr val="5877B6"/>
            </a:gs>
            <a:gs pos="100000">
              <a:srgbClr val="465E96"/>
            </a:gs>
          </a:gsLst>
          <a:lin ang="5400000" scaled="0"/>
        </a:gradFill>
        <a:effectLst/>
      </p:bgPr>
    </p:bg>
    <p:spTree>
      <p:nvGrpSpPr>
        <p:cNvPr id="1" name=""/>
        <p:cNvGrpSpPr/>
        <p:nvPr/>
      </p:nvGrpSpPr>
      <p:grpSpPr>
        <a:xfrm>
          <a:off x="0" y="0"/>
          <a:ext cx="0" cy="0"/>
          <a:chOff x="0" y="0"/>
          <a:chExt cx="0" cy="0"/>
        </a:xfrm>
      </p:grpSpPr>
      <p:sp>
        <p:nvSpPr>
          <p:cNvPr id="20" name="任意多边形: 形状 19">
            <a:extLst>
              <a:ext uri="{FF2B5EF4-FFF2-40B4-BE49-F238E27FC236}">
                <a16:creationId xmlns:a16="http://schemas.microsoft.com/office/drawing/2014/main" id="{D035236D-571F-4E36-8D43-B076A39B1BC9}"/>
              </a:ext>
            </a:extLst>
          </p:cNvPr>
          <p:cNvSpPr>
            <a:spLocks/>
          </p:cNvSpPr>
          <p:nvPr/>
        </p:nvSpPr>
        <p:spPr bwMode="auto">
          <a:xfrm>
            <a:off x="5295296" y="0"/>
            <a:ext cx="6896704" cy="6858000"/>
          </a:xfrm>
          <a:custGeom>
            <a:avLst/>
            <a:gdLst>
              <a:gd name="connsiteX0" fmla="*/ 0 w 5172528"/>
              <a:gd name="connsiteY0" fmla="*/ 0 h 5143500"/>
              <a:gd name="connsiteX1" fmla="*/ 5057233 w 5172528"/>
              <a:gd name="connsiteY1" fmla="*/ 0 h 5143500"/>
              <a:gd name="connsiteX2" fmla="*/ 5172528 w 5172528"/>
              <a:gd name="connsiteY2" fmla="*/ 0 h 5143500"/>
              <a:gd name="connsiteX3" fmla="*/ 5172528 w 5172528"/>
              <a:gd name="connsiteY3" fmla="*/ 5143500 h 5143500"/>
              <a:gd name="connsiteX4" fmla="*/ 5170060 w 5172528"/>
              <a:gd name="connsiteY4" fmla="*/ 5143500 h 5143500"/>
              <a:gd name="connsiteX5" fmla="*/ 2422279 w 5172528"/>
              <a:gd name="connsiteY5" fmla="*/ 5143500 h 5143500"/>
              <a:gd name="connsiteX6" fmla="*/ 2157109 w 5172528"/>
              <a:gd name="connsiteY6" fmla="*/ 4979789 h 5143500"/>
              <a:gd name="connsiteX7" fmla="*/ 1200711 w 5172528"/>
              <a:gd name="connsiteY7" fmla="*/ 4759524 h 5143500"/>
              <a:gd name="connsiteX8" fmla="*/ 378388 w 5172528"/>
              <a:gd name="connsiteY8" fmla="*/ 4271367 h 5143500"/>
              <a:gd name="connsiteX9" fmla="*/ 345614 w 5172528"/>
              <a:gd name="connsiteY9" fmla="*/ 3443883 h 5143500"/>
              <a:gd name="connsiteX10" fmla="*/ 768694 w 5172528"/>
              <a:gd name="connsiteY10" fmla="*/ 2702719 h 5143500"/>
              <a:gd name="connsiteX11" fmla="*/ 1194753 w 5172528"/>
              <a:gd name="connsiteY11" fmla="*/ 1163836 h 5143500"/>
              <a:gd name="connsiteX12" fmla="*/ 1188794 w 5172528"/>
              <a:gd name="connsiteY12" fmla="*/ 1151930 h 5143500"/>
              <a:gd name="connsiteX13" fmla="*/ 670372 w 5172528"/>
              <a:gd name="connsiteY13" fmla="*/ 514945 h 5143500"/>
              <a:gd name="connsiteX14" fmla="*/ 32774 w 5172528"/>
              <a:gd name="connsiteY14" fmla="*/ 32742 h 5143500"/>
              <a:gd name="connsiteX15" fmla="*/ 0 w 5172528"/>
              <a:gd name="connsiteY15" fmla="*/ 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172528" h="5143500">
                <a:moveTo>
                  <a:pt x="0" y="0"/>
                </a:moveTo>
                <a:cubicBezTo>
                  <a:pt x="0" y="0"/>
                  <a:pt x="0" y="0"/>
                  <a:pt x="5057233" y="0"/>
                </a:cubicBezTo>
                <a:lnTo>
                  <a:pt x="5172528" y="0"/>
                </a:lnTo>
                <a:lnTo>
                  <a:pt x="5172528" y="5143500"/>
                </a:lnTo>
                <a:lnTo>
                  <a:pt x="5170060" y="5143500"/>
                </a:lnTo>
                <a:cubicBezTo>
                  <a:pt x="4777520" y="5143500"/>
                  <a:pt x="3992440" y="5143500"/>
                  <a:pt x="2422279" y="5143500"/>
                </a:cubicBezTo>
                <a:cubicBezTo>
                  <a:pt x="2344813" y="5080992"/>
                  <a:pt x="2255430" y="5024438"/>
                  <a:pt x="2157109" y="4979789"/>
                </a:cubicBezTo>
                <a:cubicBezTo>
                  <a:pt x="1859166" y="4845844"/>
                  <a:pt x="1522490" y="4827985"/>
                  <a:pt x="1200711" y="4759524"/>
                </a:cubicBezTo>
                <a:cubicBezTo>
                  <a:pt x="878933" y="4694039"/>
                  <a:pt x="542257" y="4557117"/>
                  <a:pt x="378388" y="4271367"/>
                </a:cubicBezTo>
                <a:cubicBezTo>
                  <a:pt x="235375" y="4024313"/>
                  <a:pt x="250273" y="3711774"/>
                  <a:pt x="345614" y="3443883"/>
                </a:cubicBezTo>
                <a:cubicBezTo>
                  <a:pt x="443936" y="3175992"/>
                  <a:pt x="610784" y="2940844"/>
                  <a:pt x="768694" y="2702719"/>
                </a:cubicBezTo>
                <a:cubicBezTo>
                  <a:pt x="1039822" y="2288977"/>
                  <a:pt x="1379477" y="1669852"/>
                  <a:pt x="1194753" y="1163836"/>
                </a:cubicBezTo>
                <a:cubicBezTo>
                  <a:pt x="1191773" y="1157883"/>
                  <a:pt x="1191773" y="1154906"/>
                  <a:pt x="1188794" y="1151930"/>
                </a:cubicBezTo>
                <a:cubicBezTo>
                  <a:pt x="1090472" y="895945"/>
                  <a:pt x="878933" y="684610"/>
                  <a:pt x="670372" y="514945"/>
                </a:cubicBezTo>
                <a:cubicBezTo>
                  <a:pt x="464792" y="348258"/>
                  <a:pt x="235375" y="205383"/>
                  <a:pt x="32774" y="32742"/>
                </a:cubicBezTo>
                <a:cubicBezTo>
                  <a:pt x="20856" y="20836"/>
                  <a:pt x="11918" y="1190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noAutofit/>
          </a:bodyPr>
          <a:lstStyle/>
          <a:p>
            <a:pPr defTabSz="609585"/>
            <a:endParaRPr lang="zh-CN" altLang="en-US" sz="2400">
              <a:solidFill>
                <a:prstClr val="black"/>
              </a:solidFill>
              <a:latin typeface="Open Sans"/>
            </a:endParaRPr>
          </a:p>
        </p:txBody>
      </p:sp>
      <p:pic>
        <p:nvPicPr>
          <p:cNvPr id="3" name="图形 2">
            <a:extLst>
              <a:ext uri="{FF2B5EF4-FFF2-40B4-BE49-F238E27FC236}">
                <a16:creationId xmlns:a16="http://schemas.microsoft.com/office/drawing/2014/main" id="{6B72358E-5066-44AE-966F-C4584C0B71F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066060" y="727360"/>
            <a:ext cx="4557485" cy="5145085"/>
          </a:xfrm>
          <a:prstGeom prst="rect">
            <a:avLst/>
          </a:prstGeom>
        </p:spPr>
      </p:pic>
      <p:sp>
        <p:nvSpPr>
          <p:cNvPr id="15" name="TextBox 21">
            <a:extLst>
              <a:ext uri="{FF2B5EF4-FFF2-40B4-BE49-F238E27FC236}">
                <a16:creationId xmlns:a16="http://schemas.microsoft.com/office/drawing/2014/main" id="{FCA8A889-F7F0-4C2F-9809-D0BE99891A69}"/>
              </a:ext>
            </a:extLst>
          </p:cNvPr>
          <p:cNvSpPr txBox="1"/>
          <p:nvPr/>
        </p:nvSpPr>
        <p:spPr>
          <a:xfrm>
            <a:off x="986522" y="3096141"/>
            <a:ext cx="3330954" cy="995209"/>
          </a:xfrm>
          <a:prstGeom prst="rect">
            <a:avLst/>
          </a:prstGeom>
          <a:noFill/>
        </p:spPr>
        <p:txBody>
          <a:bodyPr wrap="square" rtlCol="0">
            <a:spAutoFit/>
          </a:bodyPr>
          <a:lstStyle/>
          <a:p>
            <a:pPr defTabSz="609585"/>
            <a:r>
              <a:rPr lang="zh-CN" altLang="en-US" sz="5867"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谢谢观看</a:t>
            </a:r>
            <a:endParaRPr lang="id-ID" sz="5867"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36064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anim calcmode="lin" valueType="num">
                                      <p:cBhvr>
                                        <p:cTn id="13" dur="500" fill="hold"/>
                                        <p:tgtEl>
                                          <p:spTgt spid="20"/>
                                        </p:tgtEl>
                                        <p:attrNameLst>
                                          <p:attrName>ppt_x</p:attrName>
                                        </p:attrNameLst>
                                      </p:cBhvr>
                                      <p:tavLst>
                                        <p:tav tm="0">
                                          <p:val>
                                            <p:strVal val="#ppt_x"/>
                                          </p:val>
                                        </p:tav>
                                        <p:tav tm="100000">
                                          <p:val>
                                            <p:strVal val="#ppt_x"/>
                                          </p:val>
                                        </p:tav>
                                      </p:tavLst>
                                    </p:anim>
                                    <p:anim calcmode="lin" valueType="num">
                                      <p:cBhvr>
                                        <p:cTn id="14" dur="500" fill="hold"/>
                                        <p:tgtEl>
                                          <p:spTgt spid="2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anim calcmode="lin" valueType="num">
                                      <p:cBhvr>
                                        <p:cTn id="18" dur="500" fill="hold"/>
                                        <p:tgtEl>
                                          <p:spTgt spid="3"/>
                                        </p:tgtEl>
                                        <p:attrNameLst>
                                          <p:attrName>ppt_x</p:attrName>
                                        </p:attrNameLst>
                                      </p:cBhvr>
                                      <p:tavLst>
                                        <p:tav tm="0">
                                          <p:val>
                                            <p:strVal val="#ppt_x"/>
                                          </p:val>
                                        </p:tav>
                                        <p:tav tm="100000">
                                          <p:val>
                                            <p:strVal val="#ppt_x"/>
                                          </p:val>
                                        </p:tav>
                                      </p:tavLst>
                                    </p:anim>
                                    <p:anim calcmode="lin" valueType="num">
                                      <p:cBhvr>
                                        <p:cTn id="19" dur="5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a16="http://schemas.microsoft.com/office/drawing/2014/main" id="{F1D77C0F-FCD1-4F00-AB87-1DC6DAEC9899}"/>
              </a:ext>
            </a:extLst>
          </p:cNvPr>
          <p:cNvSpPr/>
          <p:nvPr/>
        </p:nvSpPr>
        <p:spPr>
          <a:xfrm>
            <a:off x="2789183" y="275999"/>
            <a:ext cx="9402817"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2215350"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１ 了解服务器</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471792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2.1.2</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服务器的五大设计标准</a:t>
            </a:r>
          </a:p>
        </p:txBody>
      </p:sp>
      <p:sp>
        <p:nvSpPr>
          <p:cNvPr id="16" name="文本框 15">
            <a:extLst>
              <a:ext uri="{FF2B5EF4-FFF2-40B4-BE49-F238E27FC236}">
                <a16:creationId xmlns:a16="http://schemas.microsoft.com/office/drawing/2014/main" id="{9A5EBC99-36DC-4B15-B593-3A9B713094F8}"/>
              </a:ext>
            </a:extLst>
          </p:cNvPr>
          <p:cNvSpPr txBox="1"/>
          <p:nvPr/>
        </p:nvSpPr>
        <p:spPr>
          <a:xfrm>
            <a:off x="5072062" y="2751411"/>
            <a:ext cx="1319213"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0070C0"/>
                </a:solidFill>
                <a:effectLst/>
                <a:uLnTx/>
                <a:uFillTx/>
                <a:latin typeface="Open Sans"/>
                <a:ea typeface="+mn-ea"/>
                <a:cs typeface="+mn-cs"/>
              </a:rPr>
              <a:t>可用性标准</a:t>
            </a:r>
          </a:p>
        </p:txBody>
      </p:sp>
      <p:pic>
        <p:nvPicPr>
          <p:cNvPr id="3" name="图片 2">
            <a:extLst>
              <a:ext uri="{FF2B5EF4-FFF2-40B4-BE49-F238E27FC236}">
                <a16:creationId xmlns:a16="http://schemas.microsoft.com/office/drawing/2014/main" id="{A7A9D6CD-2C44-44A9-89E0-DD31DD0F35F1}"/>
              </a:ext>
            </a:extLst>
          </p:cNvPr>
          <p:cNvPicPr>
            <a:picLocks noChangeAspect="1"/>
          </p:cNvPicPr>
          <p:nvPr/>
        </p:nvPicPr>
        <p:blipFill>
          <a:blip r:embed="rId2"/>
          <a:stretch>
            <a:fillRect/>
          </a:stretch>
        </p:blipFill>
        <p:spPr>
          <a:xfrm>
            <a:off x="1553143" y="3289186"/>
            <a:ext cx="9085714" cy="2819048"/>
          </a:xfrm>
          <a:prstGeom prst="rect">
            <a:avLst/>
          </a:prstGeom>
        </p:spPr>
      </p:pic>
    </p:spTree>
    <p:extLst>
      <p:ext uri="{BB962C8B-B14F-4D97-AF65-F5344CB8AC3E}">
        <p14:creationId xmlns:p14="http://schemas.microsoft.com/office/powerpoint/2010/main" val="23530049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1254255" y="2301168"/>
            <a:ext cx="2784346" cy="1616789"/>
          </a:xfrm>
          <a:prstGeom prst="rect">
            <a:avLst/>
          </a:prstGeom>
          <a:noFill/>
        </p:spPr>
        <p:txBody>
          <a:bodyPr wrap="square" lIns="0" tIns="0" rIns="0" bIns="0" rtlCol="0">
            <a:spAutoFit/>
          </a:bodyPr>
          <a:lstStyle/>
          <a:p>
            <a:pPr lvl="0" indent="457200">
              <a:lnSpc>
                <a:spcPct val="150000"/>
              </a:lnSpc>
            </a:pPr>
            <a:r>
              <a:rPr lang="zh-CN" altLang="en-US" dirty="0">
                <a:solidFill>
                  <a:prstClr val="black"/>
                </a:solidFill>
                <a:latin typeface="微软雅黑" panose="020B0503020204020204" pitchFamily="34" charset="-122"/>
                <a:ea typeface="微软雅黑" panose="020B0503020204020204" pitchFamily="34" charset="-122"/>
              </a:rPr>
              <a:t>１</a:t>
            </a:r>
            <a:r>
              <a:rPr lang="en-US" altLang="zh-CN" dirty="0">
                <a:solidFill>
                  <a:prstClr val="black"/>
                </a:solidFill>
                <a:latin typeface="微软雅黑" panose="020B0503020204020204" pitchFamily="34" charset="-122"/>
                <a:ea typeface="微软雅黑" panose="020B0503020204020204" pitchFamily="34" charset="-122"/>
              </a:rPr>
              <a:t>. </a:t>
            </a:r>
            <a:r>
              <a:rPr lang="zh-CN" altLang="en-US" dirty="0">
                <a:solidFill>
                  <a:prstClr val="black"/>
                </a:solidFill>
                <a:latin typeface="微软雅黑" panose="020B0503020204020204" pitchFamily="34" charset="-122"/>
                <a:ea typeface="微软雅黑" panose="020B0503020204020204" pitchFamily="34" charset="-122"/>
              </a:rPr>
              <a:t>机架式服务器</a:t>
            </a:r>
            <a:endParaRPr lang="en-US" altLang="zh-CN" dirty="0">
              <a:solidFill>
                <a:prstClr val="black"/>
              </a:solidFill>
              <a:latin typeface="微软雅黑" panose="020B0503020204020204" pitchFamily="34" charset="-122"/>
              <a:ea typeface="微软雅黑" panose="020B0503020204020204" pitchFamily="34" charset="-122"/>
            </a:endParaRPr>
          </a:p>
          <a:p>
            <a:pPr indent="457200">
              <a:lnSpc>
                <a:spcPct val="150000"/>
              </a:lnSpc>
            </a:pPr>
            <a:r>
              <a:rPr lang="en-US" altLang="zh-CN" dirty="0">
                <a:solidFill>
                  <a:prstClr val="black"/>
                </a:solidFill>
                <a:latin typeface="微软雅黑" panose="020B0503020204020204" pitchFamily="34" charset="-122"/>
                <a:ea typeface="微软雅黑" panose="020B0503020204020204" pitchFamily="34" charset="-122"/>
              </a:rPr>
              <a:t>2. </a:t>
            </a:r>
            <a:r>
              <a:rPr lang="zh-CN" altLang="en-US" dirty="0">
                <a:solidFill>
                  <a:prstClr val="black"/>
                </a:solidFill>
                <a:latin typeface="微软雅黑" panose="020B0503020204020204" pitchFamily="34" charset="-122"/>
                <a:ea typeface="微软雅黑" panose="020B0503020204020204" pitchFamily="34" charset="-122"/>
              </a:rPr>
              <a:t>刀片式服务器</a:t>
            </a:r>
            <a:endParaRPr lang="zh-CN" altLang="zh-CN" sz="1600" dirty="0">
              <a:solidFill>
                <a:prstClr val="black"/>
              </a:solidFill>
            </a:endParaRPr>
          </a:p>
          <a:p>
            <a:pPr lvl="0" indent="457200">
              <a:lnSpc>
                <a:spcPct val="150000"/>
              </a:lnSpc>
            </a:pPr>
            <a:r>
              <a:rPr lang="en-US" altLang="zh-CN" dirty="0">
                <a:solidFill>
                  <a:prstClr val="black"/>
                </a:solidFill>
                <a:latin typeface="微软雅黑" panose="020B0503020204020204" pitchFamily="34" charset="-122"/>
                <a:ea typeface="微软雅黑" panose="020B0503020204020204" pitchFamily="34" charset="-122"/>
              </a:rPr>
              <a:t>3. </a:t>
            </a:r>
            <a:r>
              <a:rPr lang="zh-CN" altLang="en-US" dirty="0">
                <a:solidFill>
                  <a:prstClr val="black"/>
                </a:solidFill>
                <a:latin typeface="微软雅黑" panose="020B0503020204020204" pitchFamily="34" charset="-122"/>
                <a:ea typeface="微软雅黑" panose="020B0503020204020204" pitchFamily="34" charset="-122"/>
              </a:rPr>
              <a:t>塔式服务器</a:t>
            </a:r>
            <a:endParaRPr lang="en-US" altLang="zh-CN" dirty="0">
              <a:solidFill>
                <a:prstClr val="black"/>
              </a:solidFill>
              <a:latin typeface="微软雅黑" panose="020B0503020204020204" pitchFamily="34" charset="-122"/>
              <a:ea typeface="微软雅黑" panose="020B0503020204020204" pitchFamily="34" charset="-122"/>
            </a:endParaRPr>
          </a:p>
          <a:p>
            <a:pPr lvl="0" indent="457200">
              <a:lnSpc>
                <a:spcPct val="150000"/>
              </a:lnSpc>
            </a:pPr>
            <a:r>
              <a:rPr kumimoji="0" lang="en-US" altLang="zh-CN"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4. </a:t>
            </a:r>
            <a:r>
              <a:rPr lang="zh-CN" altLang="en-US" dirty="0"/>
              <a:t>机柜式服务器</a:t>
            </a:r>
            <a:endParaRPr kumimoji="0" lang="zh-CN" altLang="zh-CN" sz="16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11" name="矩形 10">
            <a:extLst>
              <a:ext uri="{FF2B5EF4-FFF2-40B4-BE49-F238E27FC236}">
                <a16:creationId xmlns:a16="http://schemas.microsoft.com/office/drawing/2014/main" id="{F1D77C0F-FCD1-4F00-AB87-1DC6DAEC9899}"/>
              </a:ext>
            </a:extLst>
          </p:cNvPr>
          <p:cNvSpPr/>
          <p:nvPr/>
        </p:nvSpPr>
        <p:spPr>
          <a:xfrm>
            <a:off x="3552825" y="275999"/>
            <a:ext cx="8639175"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3111429"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a:t>
            </a: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lang="zh-CN" altLang="en-US"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 </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 服务器的简单分类</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471792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2.2.1</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按外形分类</a:t>
            </a:r>
          </a:p>
        </p:txBody>
      </p:sp>
      <p:sp>
        <p:nvSpPr>
          <p:cNvPr id="16" name="文本框 15">
            <a:extLst>
              <a:ext uri="{FF2B5EF4-FFF2-40B4-BE49-F238E27FC236}">
                <a16:creationId xmlns:a16="http://schemas.microsoft.com/office/drawing/2014/main" id="{9A5EBC99-36DC-4B15-B593-3A9B713094F8}"/>
              </a:ext>
            </a:extLst>
          </p:cNvPr>
          <p:cNvSpPr txBox="1"/>
          <p:nvPr/>
        </p:nvSpPr>
        <p:spPr>
          <a:xfrm>
            <a:off x="5892925" y="3543043"/>
            <a:ext cx="2638425"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0070C0"/>
                </a:solidFill>
                <a:effectLst/>
                <a:uLnTx/>
                <a:uFillTx/>
                <a:latin typeface="Open Sans"/>
                <a:ea typeface="+mn-ea"/>
                <a:cs typeface="+mn-cs"/>
              </a:rPr>
              <a:t>机架式服务器</a:t>
            </a:r>
          </a:p>
        </p:txBody>
      </p:sp>
      <p:pic>
        <p:nvPicPr>
          <p:cNvPr id="3" name="图片 2">
            <a:extLst>
              <a:ext uri="{FF2B5EF4-FFF2-40B4-BE49-F238E27FC236}">
                <a16:creationId xmlns:a16="http://schemas.microsoft.com/office/drawing/2014/main" id="{9A285DE5-4C43-41BB-801C-FF46F8A8A944}"/>
              </a:ext>
            </a:extLst>
          </p:cNvPr>
          <p:cNvPicPr>
            <a:picLocks noChangeAspect="1"/>
          </p:cNvPicPr>
          <p:nvPr/>
        </p:nvPicPr>
        <p:blipFill>
          <a:blip r:embed="rId2"/>
          <a:stretch>
            <a:fillRect/>
          </a:stretch>
        </p:blipFill>
        <p:spPr>
          <a:xfrm>
            <a:off x="5369054" y="2680025"/>
            <a:ext cx="2784347" cy="711907"/>
          </a:xfrm>
          <a:prstGeom prst="rect">
            <a:avLst/>
          </a:prstGeom>
        </p:spPr>
      </p:pic>
      <p:pic>
        <p:nvPicPr>
          <p:cNvPr id="5" name="图片 4">
            <a:extLst>
              <a:ext uri="{FF2B5EF4-FFF2-40B4-BE49-F238E27FC236}">
                <a16:creationId xmlns:a16="http://schemas.microsoft.com/office/drawing/2014/main" id="{3D719A1C-DE05-46FF-82F6-2F768E411E23}"/>
              </a:ext>
            </a:extLst>
          </p:cNvPr>
          <p:cNvPicPr>
            <a:picLocks noChangeAspect="1"/>
          </p:cNvPicPr>
          <p:nvPr/>
        </p:nvPicPr>
        <p:blipFill>
          <a:blip r:embed="rId3"/>
          <a:stretch>
            <a:fillRect/>
          </a:stretch>
        </p:blipFill>
        <p:spPr>
          <a:xfrm>
            <a:off x="9268038" y="2072494"/>
            <a:ext cx="1295188" cy="1415272"/>
          </a:xfrm>
          <a:prstGeom prst="rect">
            <a:avLst/>
          </a:prstGeom>
        </p:spPr>
      </p:pic>
      <p:sp>
        <p:nvSpPr>
          <p:cNvPr id="14" name="文本框 13">
            <a:extLst>
              <a:ext uri="{FF2B5EF4-FFF2-40B4-BE49-F238E27FC236}">
                <a16:creationId xmlns:a16="http://schemas.microsoft.com/office/drawing/2014/main" id="{FC698C1F-1A22-4452-B5C2-3E001EF23B28}"/>
              </a:ext>
            </a:extLst>
          </p:cNvPr>
          <p:cNvSpPr txBox="1"/>
          <p:nvPr/>
        </p:nvSpPr>
        <p:spPr>
          <a:xfrm>
            <a:off x="9410943" y="3543043"/>
            <a:ext cx="2638425"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600" dirty="0">
                <a:solidFill>
                  <a:srgbClr val="0070C0"/>
                </a:solidFill>
                <a:latin typeface="Open Sans"/>
              </a:rPr>
              <a:t>刀片</a:t>
            </a:r>
            <a:r>
              <a:rPr kumimoji="0" lang="zh-CN" altLang="en-US" sz="1600" b="0" i="0" u="none" strike="noStrike" kern="1200" cap="none" spc="0" normalizeH="0" baseline="0" noProof="0" dirty="0">
                <a:ln>
                  <a:noFill/>
                </a:ln>
                <a:solidFill>
                  <a:srgbClr val="0070C0"/>
                </a:solidFill>
                <a:effectLst/>
                <a:uLnTx/>
                <a:uFillTx/>
                <a:latin typeface="Open Sans"/>
                <a:ea typeface="+mn-ea"/>
                <a:cs typeface="+mn-cs"/>
              </a:rPr>
              <a:t>式服务器</a:t>
            </a:r>
          </a:p>
        </p:txBody>
      </p:sp>
      <p:pic>
        <p:nvPicPr>
          <p:cNvPr id="20" name="图片 19">
            <a:extLst>
              <a:ext uri="{FF2B5EF4-FFF2-40B4-BE49-F238E27FC236}">
                <a16:creationId xmlns:a16="http://schemas.microsoft.com/office/drawing/2014/main" id="{63B51D99-3870-42C6-951C-FA321742C37C}"/>
              </a:ext>
            </a:extLst>
          </p:cNvPr>
          <p:cNvPicPr>
            <a:picLocks noChangeAspect="1"/>
          </p:cNvPicPr>
          <p:nvPr/>
        </p:nvPicPr>
        <p:blipFill>
          <a:blip r:embed="rId4"/>
          <a:stretch>
            <a:fillRect/>
          </a:stretch>
        </p:blipFill>
        <p:spPr>
          <a:xfrm>
            <a:off x="3071908" y="4443527"/>
            <a:ext cx="1533333" cy="1838095"/>
          </a:xfrm>
          <a:prstGeom prst="rect">
            <a:avLst/>
          </a:prstGeom>
        </p:spPr>
      </p:pic>
      <p:sp>
        <p:nvSpPr>
          <p:cNvPr id="21" name="文本框 20">
            <a:extLst>
              <a:ext uri="{FF2B5EF4-FFF2-40B4-BE49-F238E27FC236}">
                <a16:creationId xmlns:a16="http://schemas.microsoft.com/office/drawing/2014/main" id="{64814035-5B00-48FB-9115-1C2EC3AC8890}"/>
              </a:ext>
            </a:extLst>
          </p:cNvPr>
          <p:cNvSpPr txBox="1"/>
          <p:nvPr/>
        </p:nvSpPr>
        <p:spPr>
          <a:xfrm>
            <a:off x="3187825" y="6468638"/>
            <a:ext cx="2638425"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600" dirty="0">
                <a:solidFill>
                  <a:srgbClr val="0070C0"/>
                </a:solidFill>
                <a:latin typeface="Open Sans"/>
              </a:rPr>
              <a:t>塔</a:t>
            </a:r>
            <a:r>
              <a:rPr kumimoji="0" lang="zh-CN" altLang="en-US" sz="1600" b="0" i="0" u="none" strike="noStrike" kern="1200" cap="none" spc="0" normalizeH="0" baseline="0" noProof="0" dirty="0">
                <a:ln>
                  <a:noFill/>
                </a:ln>
                <a:solidFill>
                  <a:srgbClr val="0070C0"/>
                </a:solidFill>
                <a:effectLst/>
                <a:uLnTx/>
                <a:uFillTx/>
                <a:latin typeface="Open Sans"/>
                <a:ea typeface="+mn-ea"/>
                <a:cs typeface="+mn-cs"/>
              </a:rPr>
              <a:t>式服务器</a:t>
            </a:r>
          </a:p>
        </p:txBody>
      </p:sp>
      <p:pic>
        <p:nvPicPr>
          <p:cNvPr id="23" name="图片 22">
            <a:extLst>
              <a:ext uri="{FF2B5EF4-FFF2-40B4-BE49-F238E27FC236}">
                <a16:creationId xmlns:a16="http://schemas.microsoft.com/office/drawing/2014/main" id="{3B336661-83E2-4A21-BDD2-24F3A0F89543}"/>
              </a:ext>
            </a:extLst>
          </p:cNvPr>
          <p:cNvPicPr>
            <a:picLocks noChangeAspect="1"/>
          </p:cNvPicPr>
          <p:nvPr/>
        </p:nvPicPr>
        <p:blipFill>
          <a:blip r:embed="rId5"/>
          <a:stretch>
            <a:fillRect/>
          </a:stretch>
        </p:blipFill>
        <p:spPr>
          <a:xfrm>
            <a:off x="5986761" y="4402997"/>
            <a:ext cx="1600000" cy="1666667"/>
          </a:xfrm>
          <a:prstGeom prst="rect">
            <a:avLst/>
          </a:prstGeom>
        </p:spPr>
      </p:pic>
      <p:sp>
        <p:nvSpPr>
          <p:cNvPr id="24" name="文本框 23">
            <a:extLst>
              <a:ext uri="{FF2B5EF4-FFF2-40B4-BE49-F238E27FC236}">
                <a16:creationId xmlns:a16="http://schemas.microsoft.com/office/drawing/2014/main" id="{F8B2FA1C-B970-4FF9-8CA9-309EE32E4254}"/>
              </a:ext>
            </a:extLst>
          </p:cNvPr>
          <p:cNvSpPr txBox="1"/>
          <p:nvPr/>
        </p:nvSpPr>
        <p:spPr>
          <a:xfrm>
            <a:off x="6267548" y="6299361"/>
            <a:ext cx="2638425"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0070C0"/>
                </a:solidFill>
                <a:effectLst/>
                <a:uLnTx/>
                <a:uFillTx/>
                <a:latin typeface="Open Sans"/>
                <a:ea typeface="+mn-ea"/>
                <a:cs typeface="+mn-cs"/>
              </a:rPr>
              <a:t>机柜式服务器</a:t>
            </a:r>
          </a:p>
        </p:txBody>
      </p:sp>
    </p:spTree>
    <p:extLst>
      <p:ext uri="{BB962C8B-B14F-4D97-AF65-F5344CB8AC3E}">
        <p14:creationId xmlns:p14="http://schemas.microsoft.com/office/powerpoint/2010/main" val="34436710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1254254" y="2301168"/>
            <a:ext cx="4174996" cy="785793"/>
          </a:xfrm>
          <a:prstGeom prst="rect">
            <a:avLst/>
          </a:prstGeom>
          <a:noFill/>
        </p:spPr>
        <p:txBody>
          <a:bodyPr wrap="square" lIns="0" tIns="0" rIns="0" bIns="0" rtlCol="0">
            <a:spAutoFit/>
          </a:bodyPr>
          <a:lstStyle/>
          <a:p>
            <a:pPr lvl="0" indent="457200">
              <a:lnSpc>
                <a:spcPct val="150000"/>
              </a:lnSpc>
            </a:pPr>
            <a:r>
              <a:rPr lang="zh-CN" altLang="en-US" dirty="0">
                <a:solidFill>
                  <a:prstClr val="black"/>
                </a:solidFill>
                <a:latin typeface="微软雅黑" panose="020B0503020204020204" pitchFamily="34" charset="-122"/>
                <a:ea typeface="微软雅黑" panose="020B0503020204020204" pitchFamily="34" charset="-122"/>
              </a:rPr>
              <a:t>１</a:t>
            </a:r>
            <a:r>
              <a:rPr lang="en-US" altLang="zh-CN" dirty="0">
                <a:solidFill>
                  <a:prstClr val="black"/>
                </a:solidFill>
                <a:latin typeface="微软雅黑" panose="020B0503020204020204" pitchFamily="34" charset="-122"/>
                <a:ea typeface="微软雅黑" panose="020B0503020204020204" pitchFamily="34" charset="-122"/>
              </a:rPr>
              <a:t>. </a:t>
            </a:r>
            <a:r>
              <a:rPr lang="zh-CN" altLang="en-US" dirty="0">
                <a:solidFill>
                  <a:prstClr val="black"/>
                </a:solidFill>
                <a:latin typeface="微软雅黑" panose="020B0503020204020204" pitchFamily="34" charset="-122"/>
                <a:ea typeface="微软雅黑" panose="020B0503020204020204" pitchFamily="34" charset="-122"/>
              </a:rPr>
              <a:t>入门级服务器</a:t>
            </a:r>
            <a:r>
              <a:rPr lang="en-US" altLang="zh-CN" dirty="0">
                <a:solidFill>
                  <a:prstClr val="black"/>
                </a:solidFill>
                <a:latin typeface="微软雅黑" panose="020B0503020204020204" pitchFamily="34" charset="-122"/>
                <a:ea typeface="微软雅黑" panose="020B0503020204020204" pitchFamily="34" charset="-122"/>
              </a:rPr>
              <a:t>(</a:t>
            </a:r>
            <a:r>
              <a:rPr lang="zh-CN" altLang="en-US" dirty="0">
                <a:solidFill>
                  <a:prstClr val="black"/>
                </a:solidFill>
                <a:latin typeface="微软雅黑" panose="020B0503020204020204" pitchFamily="34" charset="-122"/>
                <a:ea typeface="微软雅黑" panose="020B0503020204020204" pitchFamily="34" charset="-122"/>
              </a:rPr>
              <a:t>应用规模≤</a:t>
            </a:r>
            <a:r>
              <a:rPr lang="en-US" altLang="zh-CN" dirty="0">
                <a:solidFill>
                  <a:prstClr val="black"/>
                </a:solidFill>
                <a:latin typeface="微软雅黑" panose="020B0503020204020204" pitchFamily="34" charset="-122"/>
                <a:ea typeface="微软雅黑" panose="020B0503020204020204" pitchFamily="34" charset="-122"/>
              </a:rPr>
              <a:t>20)</a:t>
            </a:r>
          </a:p>
          <a:p>
            <a:pPr indent="457200">
              <a:lnSpc>
                <a:spcPct val="150000"/>
              </a:lnSpc>
            </a:pPr>
            <a:r>
              <a:rPr lang="en-US" altLang="zh-CN" dirty="0">
                <a:solidFill>
                  <a:prstClr val="black"/>
                </a:solidFill>
                <a:latin typeface="微软雅黑" panose="020B0503020204020204" pitchFamily="34" charset="-122"/>
                <a:ea typeface="微软雅黑" panose="020B0503020204020204" pitchFamily="34" charset="-122"/>
              </a:rPr>
              <a:t>2. </a:t>
            </a:r>
            <a:r>
              <a:rPr lang="zh-CN" altLang="en-US" dirty="0">
                <a:solidFill>
                  <a:prstClr val="black"/>
                </a:solidFill>
                <a:latin typeface="微软雅黑" panose="020B0503020204020204" pitchFamily="34" charset="-122"/>
                <a:ea typeface="微软雅黑" panose="020B0503020204020204" pitchFamily="34" charset="-122"/>
              </a:rPr>
              <a:t>工作组级服务器</a:t>
            </a:r>
            <a:r>
              <a:rPr lang="en-US" altLang="zh-CN" dirty="0">
                <a:solidFill>
                  <a:prstClr val="black"/>
                </a:solidFill>
                <a:latin typeface="微软雅黑" panose="020B0503020204020204" pitchFamily="34" charset="-122"/>
                <a:ea typeface="微软雅黑" panose="020B0503020204020204" pitchFamily="34" charset="-122"/>
              </a:rPr>
              <a:t>(</a:t>
            </a:r>
            <a:r>
              <a:rPr lang="zh-CN" altLang="en-US" dirty="0">
                <a:solidFill>
                  <a:prstClr val="black"/>
                </a:solidFill>
                <a:latin typeface="微软雅黑" panose="020B0503020204020204" pitchFamily="34" charset="-122"/>
                <a:ea typeface="微软雅黑" panose="020B0503020204020204" pitchFamily="34" charset="-122"/>
              </a:rPr>
              <a:t>应用规模≤</a:t>
            </a:r>
            <a:r>
              <a:rPr lang="en-US" altLang="zh-CN" dirty="0">
                <a:solidFill>
                  <a:prstClr val="black"/>
                </a:solidFill>
                <a:latin typeface="微软雅黑" panose="020B0503020204020204" pitchFamily="34" charset="-122"/>
                <a:ea typeface="微软雅黑" panose="020B0503020204020204" pitchFamily="34" charset="-122"/>
              </a:rPr>
              <a:t>50)</a:t>
            </a:r>
            <a:endParaRPr lang="zh-CN" altLang="zh-CN" sz="1600" dirty="0">
              <a:solidFill>
                <a:prstClr val="black"/>
              </a:solidFill>
            </a:endParaRPr>
          </a:p>
        </p:txBody>
      </p:sp>
      <p:sp>
        <p:nvSpPr>
          <p:cNvPr id="11" name="矩形 10">
            <a:extLst>
              <a:ext uri="{FF2B5EF4-FFF2-40B4-BE49-F238E27FC236}">
                <a16:creationId xmlns:a16="http://schemas.microsoft.com/office/drawing/2014/main" id="{F1D77C0F-FCD1-4F00-AB87-1DC6DAEC9899}"/>
              </a:ext>
            </a:extLst>
          </p:cNvPr>
          <p:cNvSpPr/>
          <p:nvPr/>
        </p:nvSpPr>
        <p:spPr>
          <a:xfrm>
            <a:off x="3552825" y="275999"/>
            <a:ext cx="8639175"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3111429"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a:t>
            </a: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lang="zh-CN" altLang="en-US"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 </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 服务器的简单分类</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471792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2.2.2</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按应用规模分类</a:t>
            </a:r>
          </a:p>
        </p:txBody>
      </p:sp>
      <p:sp>
        <p:nvSpPr>
          <p:cNvPr id="16" name="文本框 15">
            <a:extLst>
              <a:ext uri="{FF2B5EF4-FFF2-40B4-BE49-F238E27FC236}">
                <a16:creationId xmlns:a16="http://schemas.microsoft.com/office/drawing/2014/main" id="{9A5EBC99-36DC-4B15-B593-3A9B713094F8}"/>
              </a:ext>
            </a:extLst>
          </p:cNvPr>
          <p:cNvSpPr txBox="1"/>
          <p:nvPr/>
        </p:nvSpPr>
        <p:spPr>
          <a:xfrm>
            <a:off x="8284868" y="5510419"/>
            <a:ext cx="2638425"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0070C0"/>
                </a:solidFill>
                <a:effectLst/>
                <a:uLnTx/>
                <a:uFillTx/>
                <a:latin typeface="Open Sans"/>
                <a:ea typeface="+mn-ea"/>
                <a:cs typeface="+mn-cs"/>
              </a:rPr>
              <a:t>入门级网络拓扑</a:t>
            </a:r>
          </a:p>
        </p:txBody>
      </p:sp>
      <p:sp>
        <p:nvSpPr>
          <p:cNvPr id="21" name="文本框 20">
            <a:extLst>
              <a:ext uri="{FF2B5EF4-FFF2-40B4-BE49-F238E27FC236}">
                <a16:creationId xmlns:a16="http://schemas.microsoft.com/office/drawing/2014/main" id="{64814035-5B00-48FB-9115-1C2EC3AC8890}"/>
              </a:ext>
            </a:extLst>
          </p:cNvPr>
          <p:cNvSpPr txBox="1"/>
          <p:nvPr/>
        </p:nvSpPr>
        <p:spPr>
          <a:xfrm>
            <a:off x="2683000" y="6243447"/>
            <a:ext cx="2638425"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600" dirty="0">
                <a:solidFill>
                  <a:srgbClr val="0070C0"/>
                </a:solidFill>
                <a:latin typeface="Open Sans"/>
              </a:rPr>
              <a:t>工作组级网络拓扑</a:t>
            </a:r>
            <a:endParaRPr kumimoji="0" lang="zh-CN" altLang="en-US" sz="1600" b="0" i="0" u="none" strike="noStrike" kern="1200" cap="none" spc="0" normalizeH="0" baseline="0" noProof="0" dirty="0">
              <a:ln>
                <a:noFill/>
              </a:ln>
              <a:solidFill>
                <a:srgbClr val="0070C0"/>
              </a:solidFill>
              <a:effectLst/>
              <a:uLnTx/>
              <a:uFillTx/>
              <a:latin typeface="Open Sans"/>
              <a:ea typeface="+mn-ea"/>
              <a:cs typeface="+mn-cs"/>
            </a:endParaRPr>
          </a:p>
        </p:txBody>
      </p:sp>
      <p:pic>
        <p:nvPicPr>
          <p:cNvPr id="4" name="图片 3">
            <a:extLst>
              <a:ext uri="{FF2B5EF4-FFF2-40B4-BE49-F238E27FC236}">
                <a16:creationId xmlns:a16="http://schemas.microsoft.com/office/drawing/2014/main" id="{79A2BEE8-C5EC-430F-AABF-BEC5BA7988C9}"/>
              </a:ext>
            </a:extLst>
          </p:cNvPr>
          <p:cNvPicPr>
            <a:picLocks noChangeAspect="1"/>
          </p:cNvPicPr>
          <p:nvPr/>
        </p:nvPicPr>
        <p:blipFill>
          <a:blip r:embed="rId2"/>
          <a:stretch>
            <a:fillRect/>
          </a:stretch>
        </p:blipFill>
        <p:spPr>
          <a:xfrm>
            <a:off x="6987945" y="1607400"/>
            <a:ext cx="4174996" cy="3643200"/>
          </a:xfrm>
          <a:prstGeom prst="rect">
            <a:avLst/>
          </a:prstGeom>
        </p:spPr>
      </p:pic>
      <p:pic>
        <p:nvPicPr>
          <p:cNvPr id="7" name="图片 6">
            <a:extLst>
              <a:ext uri="{FF2B5EF4-FFF2-40B4-BE49-F238E27FC236}">
                <a16:creationId xmlns:a16="http://schemas.microsoft.com/office/drawing/2014/main" id="{4AE12B95-36AE-4056-9656-9927416D39FD}"/>
              </a:ext>
            </a:extLst>
          </p:cNvPr>
          <p:cNvPicPr>
            <a:picLocks noChangeAspect="1"/>
          </p:cNvPicPr>
          <p:nvPr/>
        </p:nvPicPr>
        <p:blipFill>
          <a:blip r:embed="rId3"/>
          <a:stretch>
            <a:fillRect/>
          </a:stretch>
        </p:blipFill>
        <p:spPr>
          <a:xfrm>
            <a:off x="1029059" y="3479537"/>
            <a:ext cx="5752381" cy="2666667"/>
          </a:xfrm>
          <a:prstGeom prst="rect">
            <a:avLst/>
          </a:prstGeom>
        </p:spPr>
      </p:pic>
    </p:spTree>
    <p:extLst>
      <p:ext uri="{BB962C8B-B14F-4D97-AF65-F5344CB8AC3E}">
        <p14:creationId xmlns:p14="http://schemas.microsoft.com/office/powerpoint/2010/main" val="7653343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1254254" y="2301168"/>
            <a:ext cx="4174996" cy="785793"/>
          </a:xfrm>
          <a:prstGeom prst="rect">
            <a:avLst/>
          </a:prstGeom>
          <a:noFill/>
        </p:spPr>
        <p:txBody>
          <a:bodyPr wrap="square" lIns="0" tIns="0" rIns="0" bIns="0" rtlCol="0">
            <a:spAutoFit/>
          </a:bodyPr>
          <a:lstStyle/>
          <a:p>
            <a:pPr lvl="0" indent="457200">
              <a:lnSpc>
                <a:spcPct val="150000"/>
              </a:lnSpc>
            </a:pPr>
            <a:r>
              <a:rPr lang="en-US" altLang="zh-CN" dirty="0">
                <a:solidFill>
                  <a:prstClr val="black"/>
                </a:solidFill>
                <a:latin typeface="微软雅黑" panose="020B0503020204020204" pitchFamily="34" charset="-122"/>
                <a:ea typeface="微软雅黑" panose="020B0503020204020204" pitchFamily="34" charset="-122"/>
              </a:rPr>
              <a:t>3. </a:t>
            </a:r>
            <a:r>
              <a:rPr lang="zh-CN" altLang="en-US" dirty="0">
                <a:solidFill>
                  <a:prstClr val="black"/>
                </a:solidFill>
                <a:latin typeface="微软雅黑" panose="020B0503020204020204" pitchFamily="34" charset="-122"/>
                <a:ea typeface="微软雅黑" panose="020B0503020204020204" pitchFamily="34" charset="-122"/>
              </a:rPr>
              <a:t>部门级服务器</a:t>
            </a:r>
            <a:r>
              <a:rPr lang="en-US" altLang="zh-CN" dirty="0">
                <a:solidFill>
                  <a:prstClr val="black"/>
                </a:solidFill>
                <a:latin typeface="微软雅黑" panose="020B0503020204020204" pitchFamily="34" charset="-122"/>
                <a:ea typeface="微软雅黑" panose="020B0503020204020204" pitchFamily="34" charset="-122"/>
              </a:rPr>
              <a:t>(</a:t>
            </a:r>
            <a:r>
              <a:rPr lang="zh-CN" altLang="en-US" dirty="0">
                <a:solidFill>
                  <a:prstClr val="black"/>
                </a:solidFill>
                <a:latin typeface="微软雅黑" panose="020B0503020204020204" pitchFamily="34" charset="-122"/>
                <a:ea typeface="微软雅黑" panose="020B0503020204020204" pitchFamily="34" charset="-122"/>
              </a:rPr>
              <a:t>应用规模≤</a:t>
            </a:r>
            <a:r>
              <a:rPr lang="en-US" altLang="zh-CN" dirty="0">
                <a:solidFill>
                  <a:prstClr val="black"/>
                </a:solidFill>
                <a:latin typeface="微软雅黑" panose="020B0503020204020204" pitchFamily="34" charset="-122"/>
                <a:ea typeface="微软雅黑" panose="020B0503020204020204" pitchFamily="34" charset="-122"/>
              </a:rPr>
              <a:t>100)</a:t>
            </a:r>
          </a:p>
          <a:p>
            <a:pPr lvl="0" indent="457200">
              <a:lnSpc>
                <a:spcPct val="150000"/>
              </a:lnSpc>
            </a:pPr>
            <a:r>
              <a:rPr kumimoji="0" lang="en-US" altLang="zh-CN"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4. </a:t>
            </a:r>
            <a:r>
              <a:rPr lang="zh-CN" altLang="en-US" dirty="0">
                <a:solidFill>
                  <a:prstClr val="black"/>
                </a:solidFill>
                <a:latin typeface="微软雅黑" panose="020B0503020204020204" pitchFamily="34" charset="-122"/>
                <a:ea typeface="微软雅黑" panose="020B0503020204020204" pitchFamily="34" charset="-122"/>
              </a:rPr>
              <a:t>企业级服务器</a:t>
            </a:r>
            <a:endParaRPr kumimoji="0" lang="zh-CN" altLang="zh-CN" b="0" i="0" u="none" strike="noStrike" kern="1200" cap="none" spc="0" normalizeH="0" baseline="0" noProof="0" dirty="0">
              <a:ln>
                <a:noFill/>
              </a:ln>
              <a:solidFill>
                <a:prstClr val="black"/>
              </a:solidFill>
              <a:effectLst/>
              <a:uLnTx/>
              <a:uFillTx/>
              <a:latin typeface="Open Sans"/>
            </a:endParaRPr>
          </a:p>
        </p:txBody>
      </p:sp>
      <p:sp>
        <p:nvSpPr>
          <p:cNvPr id="11" name="矩形 10">
            <a:extLst>
              <a:ext uri="{FF2B5EF4-FFF2-40B4-BE49-F238E27FC236}">
                <a16:creationId xmlns:a16="http://schemas.microsoft.com/office/drawing/2014/main" id="{F1D77C0F-FCD1-4F00-AB87-1DC6DAEC9899}"/>
              </a:ext>
            </a:extLst>
          </p:cNvPr>
          <p:cNvSpPr/>
          <p:nvPr/>
        </p:nvSpPr>
        <p:spPr>
          <a:xfrm>
            <a:off x="3552825" y="275999"/>
            <a:ext cx="8639175" cy="229187"/>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62248" y="205926"/>
            <a:ext cx="3111429" cy="369332"/>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a:t>
            </a: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a:t>
            </a:r>
            <a:r>
              <a:rPr lang="zh-CN" altLang="en-US"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 </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 服务器的简单分类</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8" name="文本框 7">
            <a:extLst>
              <a:ext uri="{FF2B5EF4-FFF2-40B4-BE49-F238E27FC236}">
                <a16:creationId xmlns:a16="http://schemas.microsoft.com/office/drawing/2014/main" id="{2FF0A3F5-3820-4750-92E0-4DD1DAB52108}"/>
              </a:ext>
            </a:extLst>
          </p:cNvPr>
          <p:cNvSpPr txBox="1"/>
          <p:nvPr/>
        </p:nvSpPr>
        <p:spPr>
          <a:xfrm>
            <a:off x="1254255" y="1397466"/>
            <a:ext cx="471792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2.2.2</a:t>
            </a:r>
            <a:r>
              <a:rPr kumimoji="0" lang="zh-CN" altLang="en-US" sz="2400" b="0" i="0" u="none" strike="noStrike" kern="1200" cap="none" spc="0" normalizeH="0" baseline="0" noProof="0" dirty="0">
                <a:ln>
                  <a:noFill/>
                </a:ln>
                <a:solidFill>
                  <a:srgbClr val="5776B5"/>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按应用规模分类</a:t>
            </a:r>
          </a:p>
        </p:txBody>
      </p:sp>
      <p:sp>
        <p:nvSpPr>
          <p:cNvPr id="16" name="文本框 15">
            <a:extLst>
              <a:ext uri="{FF2B5EF4-FFF2-40B4-BE49-F238E27FC236}">
                <a16:creationId xmlns:a16="http://schemas.microsoft.com/office/drawing/2014/main" id="{9A5EBC99-36DC-4B15-B593-3A9B713094F8}"/>
              </a:ext>
            </a:extLst>
          </p:cNvPr>
          <p:cNvSpPr txBox="1"/>
          <p:nvPr/>
        </p:nvSpPr>
        <p:spPr>
          <a:xfrm>
            <a:off x="8072437" y="5973338"/>
            <a:ext cx="2638425"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0070C0"/>
                </a:solidFill>
                <a:effectLst/>
                <a:uLnTx/>
                <a:uFillTx/>
                <a:latin typeface="Open Sans"/>
                <a:ea typeface="+mn-ea"/>
                <a:cs typeface="+mn-cs"/>
              </a:rPr>
              <a:t>大学网络拓扑</a:t>
            </a:r>
          </a:p>
        </p:txBody>
      </p:sp>
      <p:sp>
        <p:nvSpPr>
          <p:cNvPr id="21" name="文本框 20">
            <a:extLst>
              <a:ext uri="{FF2B5EF4-FFF2-40B4-BE49-F238E27FC236}">
                <a16:creationId xmlns:a16="http://schemas.microsoft.com/office/drawing/2014/main" id="{64814035-5B00-48FB-9115-1C2EC3AC8890}"/>
              </a:ext>
            </a:extLst>
          </p:cNvPr>
          <p:cNvSpPr txBox="1"/>
          <p:nvPr/>
        </p:nvSpPr>
        <p:spPr>
          <a:xfrm>
            <a:off x="2625850" y="5973338"/>
            <a:ext cx="2638425"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600" dirty="0">
                <a:solidFill>
                  <a:srgbClr val="0070C0"/>
                </a:solidFill>
                <a:latin typeface="Open Sans"/>
              </a:rPr>
              <a:t>部门级网络拓扑</a:t>
            </a:r>
            <a:endParaRPr kumimoji="0" lang="zh-CN" altLang="en-US" sz="1600" b="0" i="0" u="none" strike="noStrike" kern="1200" cap="none" spc="0" normalizeH="0" baseline="0" noProof="0" dirty="0">
              <a:ln>
                <a:noFill/>
              </a:ln>
              <a:solidFill>
                <a:srgbClr val="0070C0"/>
              </a:solidFill>
              <a:effectLst/>
              <a:uLnTx/>
              <a:uFillTx/>
              <a:latin typeface="Open Sans"/>
              <a:ea typeface="+mn-ea"/>
              <a:cs typeface="+mn-cs"/>
            </a:endParaRPr>
          </a:p>
        </p:txBody>
      </p:sp>
      <p:pic>
        <p:nvPicPr>
          <p:cNvPr id="4" name="图片 3">
            <a:extLst>
              <a:ext uri="{FF2B5EF4-FFF2-40B4-BE49-F238E27FC236}">
                <a16:creationId xmlns:a16="http://schemas.microsoft.com/office/drawing/2014/main" id="{79A2BEE8-C5EC-430F-AABF-BEC5BA7988C9}"/>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972175" y="1859131"/>
            <a:ext cx="5418403" cy="3786494"/>
          </a:xfrm>
          <a:prstGeom prst="rect">
            <a:avLst/>
          </a:prstGeom>
        </p:spPr>
      </p:pic>
      <p:pic>
        <p:nvPicPr>
          <p:cNvPr id="3" name="图片 2">
            <a:extLst>
              <a:ext uri="{FF2B5EF4-FFF2-40B4-BE49-F238E27FC236}">
                <a16:creationId xmlns:a16="http://schemas.microsoft.com/office/drawing/2014/main" id="{A98D8B43-1E4A-40CA-8CDA-CAD5B01A6475}"/>
              </a:ext>
            </a:extLst>
          </p:cNvPr>
          <p:cNvPicPr>
            <a:picLocks noChangeAspect="1"/>
          </p:cNvPicPr>
          <p:nvPr/>
        </p:nvPicPr>
        <p:blipFill>
          <a:blip r:embed="rId3"/>
          <a:stretch>
            <a:fillRect/>
          </a:stretch>
        </p:blipFill>
        <p:spPr>
          <a:xfrm>
            <a:off x="1696908" y="3296415"/>
            <a:ext cx="3883646" cy="2466210"/>
          </a:xfrm>
          <a:prstGeom prst="rect">
            <a:avLst/>
          </a:prstGeom>
        </p:spPr>
      </p:pic>
    </p:spTree>
    <p:extLst>
      <p:ext uri="{BB962C8B-B14F-4D97-AF65-F5344CB8AC3E}">
        <p14:creationId xmlns:p14="http://schemas.microsoft.com/office/powerpoint/2010/main" val="51756296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Pro House">
      <a:dk1>
        <a:sysClr val="windowText" lastClr="000000"/>
      </a:dk1>
      <a:lt1>
        <a:sysClr val="window" lastClr="FFFFFF"/>
      </a:lt1>
      <a:dk2>
        <a:srgbClr val="44546A"/>
      </a:dk2>
      <a:lt2>
        <a:srgbClr val="E7E6E6"/>
      </a:lt2>
      <a:accent1>
        <a:srgbClr val="D92751"/>
      </a:accent1>
      <a:accent2>
        <a:srgbClr val="D8D8D8"/>
      </a:accent2>
      <a:accent3>
        <a:srgbClr val="BFBFBF"/>
      </a:accent3>
      <a:accent4>
        <a:srgbClr val="A5A5A5"/>
      </a:accent4>
      <a:accent5>
        <a:srgbClr val="BFBFBF"/>
      </a:accent5>
      <a:accent6>
        <a:srgbClr val="D8D8D8"/>
      </a:accent6>
      <a:hlink>
        <a:srgbClr val="0563C1"/>
      </a:hlink>
      <a:folHlink>
        <a:srgbClr val="954F72"/>
      </a:folHlink>
    </a:clrScheme>
    <a:fontScheme name="Pro House">
      <a:majorFont>
        <a:latin typeface="Roboto Medium"/>
        <a:ea typeface=""/>
        <a:cs typeface=""/>
      </a:majorFont>
      <a:minorFont>
        <a:latin typeface="Open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2511</TotalTime>
  <Words>3565</Words>
  <Application>Microsoft Office PowerPoint</Application>
  <PresentationFormat>宽屏</PresentationFormat>
  <Paragraphs>300</Paragraphs>
  <Slides>53</Slides>
  <Notes>6</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53</vt:i4>
      </vt:variant>
    </vt:vector>
  </HeadingPairs>
  <TitlesOfParts>
    <vt:vector size="63" baseType="lpstr">
      <vt:lpstr>等线</vt:lpstr>
      <vt:lpstr>等线 Light</vt:lpstr>
      <vt:lpstr>微软雅黑</vt:lpstr>
      <vt:lpstr>印品黑体</vt:lpstr>
      <vt:lpstr>Arial</vt:lpstr>
      <vt:lpstr>Open Sans</vt:lpstr>
      <vt:lpstr>Roboto Medium</vt:lpstr>
      <vt:lpstr>Times New Roman</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li yuting</dc:creator>
  <cp:lastModifiedBy>Lu</cp:lastModifiedBy>
  <cp:revision>143</cp:revision>
  <dcterms:created xsi:type="dcterms:W3CDTF">2021-12-14T07:16:54Z</dcterms:created>
  <dcterms:modified xsi:type="dcterms:W3CDTF">2022-04-21T06:57:22Z</dcterms:modified>
</cp:coreProperties>
</file>